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notesMasterIdLst>
    <p:notesMasterId r:id="rId22"/>
  </p:notesMasterIdLst>
  <p:handoutMasterIdLst>
    <p:handoutMasterId r:id="rId23"/>
  </p:handoutMasterIdLst>
  <p:sldIdLst>
    <p:sldId id="274" r:id="rId2"/>
    <p:sldId id="276" r:id="rId3"/>
    <p:sldId id="610" r:id="rId4"/>
    <p:sldId id="587" r:id="rId5"/>
    <p:sldId id="635" r:id="rId6"/>
    <p:sldId id="628" r:id="rId7"/>
    <p:sldId id="626" r:id="rId8"/>
    <p:sldId id="627" r:id="rId9"/>
    <p:sldId id="611" r:id="rId10"/>
    <p:sldId id="634" r:id="rId11"/>
    <p:sldId id="636" r:id="rId12"/>
    <p:sldId id="629" r:id="rId13"/>
    <p:sldId id="637" r:id="rId14"/>
    <p:sldId id="630" r:id="rId15"/>
    <p:sldId id="592" r:id="rId16"/>
    <p:sldId id="632" r:id="rId17"/>
    <p:sldId id="633" r:id="rId18"/>
    <p:sldId id="586" r:id="rId19"/>
    <p:sldId id="528" r:id="rId20"/>
    <p:sldId id="400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Въведение" id="{709A2BE3-2D0E-4BDF-9E7B-B5B14B6C6981}">
          <p14:sldIdLst>
            <p14:sldId id="274"/>
            <p14:sldId id="276"/>
          </p14:sldIdLst>
        </p14:section>
        <p14:section name="Носители на информация" id="{F8F9833F-6FC8-435C-B14B-E7C733F5219D}">
          <p14:sldIdLst>
            <p14:sldId id="610"/>
            <p14:sldId id="587"/>
            <p14:sldId id="635"/>
            <p14:sldId id="628"/>
            <p14:sldId id="626"/>
            <p14:sldId id="627"/>
          </p14:sldIdLst>
        </p14:section>
        <p14:section name="Устройства за достъп до носители на информация" id="{ECEDB838-D858-484D-A0E5-E196B3D83A58}">
          <p14:sldIdLst>
            <p14:sldId id="611"/>
            <p14:sldId id="634"/>
            <p14:sldId id="636"/>
            <p14:sldId id="629"/>
            <p14:sldId id="637"/>
            <p14:sldId id="630"/>
          </p14:sldIdLst>
        </p14:section>
        <p14:section name="Правила за работа с носители на информация" id="{FF78C96D-2705-4081-93D6-FDF89C9A3D2B}">
          <p14:sldIdLst>
            <p14:sldId id="592"/>
            <p14:sldId id="632"/>
            <p14:sldId id="633"/>
          </p14:sldIdLst>
        </p14:section>
        <p14:section name="Заключение" id="{10E03AB1-9AA8-4E86-9A64-D741901E50A2}">
          <p14:sldIdLst>
            <p14:sldId id="586"/>
            <p14:sldId id="528"/>
            <p14:sldId id="40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tanas Atanasov" initials="AA" lastIdx="1" clrIdx="0">
    <p:extLst>
      <p:ext uri="{19B8F6BF-5375-455C-9EA6-DF929625EA0E}">
        <p15:presenceInfo xmlns:p15="http://schemas.microsoft.com/office/powerpoint/2012/main" userId="S::a.atanasov@softuni.bg::eb44ae83-de0d-467f-ab6f-90099adfb7b0" providerId="AD"/>
      </p:ext>
    </p:extLst>
  </p:cmAuthor>
  <p:cmAuthor id="2" name="Muharem" initials="M" lastIdx="1" clrIdx="1">
    <p:extLst>
      <p:ext uri="{19B8F6BF-5375-455C-9EA6-DF929625EA0E}">
        <p15:presenceInfo xmlns:p15="http://schemas.microsoft.com/office/powerpoint/2012/main" userId="6656750bdb5049b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4465"/>
    <a:srgbClr val="D1D5DD"/>
    <a:srgbClr val="E0E3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554" autoAdjust="0"/>
    <p:restoredTop sz="94609" autoAdjust="0"/>
  </p:normalViewPr>
  <p:slideViewPr>
    <p:cSldViewPr snapToGrid="0" showGuides="1">
      <p:cViewPr varScale="1">
        <p:scale>
          <a:sx n="110" d="100"/>
          <a:sy n="110" d="100"/>
        </p:scale>
        <p:origin x="200" y="1072"/>
      </p:cViewPr>
      <p:guideLst>
        <p:guide orient="horz" pos="2184"/>
        <p:guide pos="3840"/>
      </p:guideLst>
    </p:cSldViewPr>
  </p:slideViewPr>
  <p:outlineViewPr>
    <p:cViewPr>
      <p:scale>
        <a:sx n="33" d="100"/>
        <a:sy n="33" d="100"/>
      </p:scale>
      <p:origin x="0" y="-214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90" d="100"/>
        <a:sy n="9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840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F20103-83CC-4A54-8FDE-9D37FC2629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53962-26EF-44E4-9E69-61B1727AB1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87215-0C8F-4762-A664-737A353EC9A4}" type="datetimeFigureOut">
              <a:rPr lang="bg-BG" smtClean="0"/>
              <a:t>13.01.24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A6967E-448F-4887-8FCB-34482EFBCC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554C2-DDBA-40E2-9536-53A07EC502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318AE-53F9-47EA-B5FE-E9473933AF11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1506029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84649-876A-46C9-8472-14CB09C070D8}" type="datetimeFigureOut">
              <a:rPr lang="en-US" smtClean="0"/>
              <a:t>1/13/24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067CD-8E6B-4360-9AA8-C5DF2A48A6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8476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87032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7878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6341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1812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58047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19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50641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09911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85307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6323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80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4055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2864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6528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5345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5329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image" Target="../media/image1.emf"/><Relationship Id="rId16" Type="http://schemas.openxmlformats.org/officeDocument/2006/relationships/image" Target="../media/image2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10" Type="http://schemas.openxmlformats.org/officeDocument/2006/relationships/image" Target="../media/image21.png"/><Relationship Id="rId4" Type="http://schemas.openxmlformats.org/officeDocument/2006/relationships/image" Target="../media/image8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hyperlink" Target="https://motion-software.com/" TargetMode="External"/><Relationship Id="rId13" Type="http://schemas.openxmlformats.org/officeDocument/2006/relationships/image" Target="../media/image32.png"/><Relationship Id="rId18" Type="http://schemas.openxmlformats.org/officeDocument/2006/relationships/hyperlink" Target="http://www.telenor.bg/" TargetMode="External"/><Relationship Id="rId26" Type="http://schemas.openxmlformats.org/officeDocument/2006/relationships/hyperlink" Target="https://www.superhosting.bg/" TargetMode="External"/><Relationship Id="rId3" Type="http://schemas.openxmlformats.org/officeDocument/2006/relationships/image" Target="../media/image8.png"/><Relationship Id="rId21" Type="http://schemas.openxmlformats.org/officeDocument/2006/relationships/image" Target="../media/image36.png"/><Relationship Id="rId7" Type="http://schemas.openxmlformats.org/officeDocument/2006/relationships/image" Target="../media/image29.png"/><Relationship Id="rId12" Type="http://schemas.openxmlformats.org/officeDocument/2006/relationships/hyperlink" Target="https://aeternity.com/" TargetMode="External"/><Relationship Id="rId17" Type="http://schemas.openxmlformats.org/officeDocument/2006/relationships/image" Target="../media/image34.png"/><Relationship Id="rId25" Type="http://schemas.openxmlformats.org/officeDocument/2006/relationships/image" Target="../media/image38.png"/><Relationship Id="rId2" Type="http://schemas.openxmlformats.org/officeDocument/2006/relationships/image" Target="../media/image1.emf"/><Relationship Id="rId16" Type="http://schemas.openxmlformats.org/officeDocument/2006/relationships/hyperlink" Target="https://www.softwaregroup.com/" TargetMode="External"/><Relationship Id="rId20" Type="http://schemas.openxmlformats.org/officeDocument/2006/relationships/hyperlink" Target="http://www.xs-software.com/" TargetMode="External"/><Relationship Id="rId29" Type="http://schemas.openxmlformats.org/officeDocument/2006/relationships/image" Target="../media/image40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www.indeavr.com/en" TargetMode="External"/><Relationship Id="rId11" Type="http://schemas.openxmlformats.org/officeDocument/2006/relationships/image" Target="../media/image31.jpeg"/><Relationship Id="rId24" Type="http://schemas.openxmlformats.org/officeDocument/2006/relationships/hyperlink" Target="http://www.postbank.bg/" TargetMode="External"/><Relationship Id="rId5" Type="http://schemas.openxmlformats.org/officeDocument/2006/relationships/image" Target="../media/image28.png"/><Relationship Id="rId15" Type="http://schemas.openxmlformats.org/officeDocument/2006/relationships/image" Target="../media/image33.png"/><Relationship Id="rId23" Type="http://schemas.openxmlformats.org/officeDocument/2006/relationships/image" Target="../media/image37.png"/><Relationship Id="rId28" Type="http://schemas.openxmlformats.org/officeDocument/2006/relationships/hyperlink" Target="http://smartit.bg/" TargetMode="External"/><Relationship Id="rId10" Type="http://schemas.openxmlformats.org/officeDocument/2006/relationships/hyperlink" Target="https://www.liebherr.com/en/deu/start/start-page.html" TargetMode="External"/><Relationship Id="rId19" Type="http://schemas.openxmlformats.org/officeDocument/2006/relationships/image" Target="../media/image35.png"/><Relationship Id="rId4" Type="http://schemas.openxmlformats.org/officeDocument/2006/relationships/hyperlink" Target="http://www.infragistics.com/" TargetMode="External"/><Relationship Id="rId9" Type="http://schemas.openxmlformats.org/officeDocument/2006/relationships/image" Target="../media/image30.png"/><Relationship Id="rId14" Type="http://schemas.openxmlformats.org/officeDocument/2006/relationships/hyperlink" Target="https://netpeak.bg/" TargetMode="External"/><Relationship Id="rId22" Type="http://schemas.openxmlformats.org/officeDocument/2006/relationships/hyperlink" Target="https://www.sbtech.com/" TargetMode="External"/><Relationship Id="rId27" Type="http://schemas.openxmlformats.org/officeDocument/2006/relationships/image" Target="../media/image39.png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jpeg"/><Relationship Id="rId3" Type="http://schemas.openxmlformats.org/officeDocument/2006/relationships/image" Target="../media/image8.png"/><Relationship Id="rId7" Type="http://schemas.openxmlformats.org/officeDocument/2006/relationships/hyperlink" Target="http://www.world-of-myths.com/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2.png"/><Relationship Id="rId5" Type="http://schemas.openxmlformats.org/officeDocument/2006/relationships/hyperlink" Target="https://www.onebitsoftware.net/" TargetMode="External"/><Relationship Id="rId10" Type="http://schemas.openxmlformats.org/officeDocument/2006/relationships/image" Target="../media/image44.gif"/><Relationship Id="rId4" Type="http://schemas.openxmlformats.org/officeDocument/2006/relationships/image" Target="../media/image41.jpeg"/><Relationship Id="rId9" Type="http://schemas.openxmlformats.org/officeDocument/2006/relationships/hyperlink" Target="https://www.lukanet.com/" TargetMode="Externa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www.facebook.com/SoftwareUniversity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48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47.png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46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5B5A345C-2CD0-4932-A998-37B2D20BF0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6629" y="2351427"/>
            <a:ext cx="5439372" cy="232599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951E7DA9-C5F0-43D9-B013-3BDF9EEF029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350812" y="2374047"/>
            <a:ext cx="3171055" cy="3431879"/>
          </a:xfrm>
          <a:prstGeom prst="rect">
            <a:avLst/>
          </a:prstGeom>
        </p:spPr>
      </p:pic>
      <p:sp>
        <p:nvSpPr>
          <p:cNvPr id="43" name="Subtitle 5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6859" y="1303142"/>
            <a:ext cx="10965303" cy="882654"/>
          </a:xfrm>
        </p:spPr>
        <p:txBody>
          <a:bodyPr>
            <a:normAutofit/>
          </a:bodyPr>
          <a:lstStyle>
            <a:lvl1pPr marL="0" indent="0" algn="ctr">
              <a:buNone/>
              <a:defRPr sz="3598">
                <a:solidFill>
                  <a:schemeClr val="tx1"/>
                </a:solidFill>
              </a:defRPr>
            </a:lvl1pPr>
          </a:lstStyle>
          <a:p>
            <a:r>
              <a:rPr lang="bg-BG" dirty="0"/>
              <a:t>Подзаглавие</a:t>
            </a:r>
          </a:p>
          <a:p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FAEB7CD-FF73-4344-9FE5-589B30F5AAF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2813" y="6057655"/>
            <a:ext cx="2106010" cy="5252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DFEC2C-38C6-405B-AD0A-06879C50EFE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6630" y="6035664"/>
            <a:ext cx="629579" cy="52650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7483B54-1DD1-4FC4-9FA0-4872F8C409C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3142" y="6035664"/>
            <a:ext cx="1187082" cy="5265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6859" y="254857"/>
            <a:ext cx="10965303" cy="882654"/>
          </a:xfrm>
        </p:spPr>
        <p:txBody>
          <a:bodyPr/>
          <a:lstStyle>
            <a:lvl1pPr algn="ctr">
              <a:defRPr sz="4798"/>
            </a:lvl1pPr>
          </a:lstStyle>
          <a:p>
            <a:r>
              <a:rPr lang="bg-BG" dirty="0"/>
              <a:t>Заглавие на презентация</a:t>
            </a:r>
            <a:endParaRPr lang="en-US" dirty="0"/>
          </a:p>
        </p:txBody>
      </p:sp>
      <p:pic>
        <p:nvPicPr>
          <p:cNvPr id="27" name="Picture 4" title="CC-BY-NC-SA License">
            <a:hlinkClick r:id="rId7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7CB336FF-A768-4CE1-B1CE-FC103B348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51416" y="6080062"/>
            <a:ext cx="1437271" cy="502868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8643853" y="5916124"/>
            <a:ext cx="2951518" cy="382788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9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8643853" y="6340279"/>
            <a:ext cx="2951518" cy="351754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7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  <p:sp>
        <p:nvSpPr>
          <p:cNvPr id="36" name="Text Placeholder 13">
            <a:extLst>
              <a:ext uri="{FF2B5EF4-FFF2-40B4-BE49-F238E27FC236}">
                <a16:creationId xmlns:a16="http://schemas.microsoft.com/office/drawing/2014/main" id="{3B21F47B-DE1F-442D-A2B7-6866F87867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671147" y="4876800"/>
            <a:ext cx="2951518" cy="50679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7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40" name="Text Placeholder 13">
            <a:extLst>
              <a:ext uri="{FF2B5EF4-FFF2-40B4-BE49-F238E27FC236}">
                <a16:creationId xmlns:a16="http://schemas.microsoft.com/office/drawing/2014/main" id="{CD940256-851E-46C8-8BFB-A5ECA6C7DA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671147" y="5368740"/>
            <a:ext cx="2951518" cy="44479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/>
        </p:nvSpPr>
        <p:spPr>
          <a:xfrm>
            <a:off x="-1589" y="6702676"/>
            <a:ext cx="12195176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4E5CD64-8E62-478C-BD07-29B0AE8E261B}"/>
              </a:ext>
            </a:extLst>
          </p:cNvPr>
          <p:cNvSpPr/>
          <p:nvPr userDrawn="1"/>
        </p:nvSpPr>
        <p:spPr>
          <a:xfrm>
            <a:off x="-1588" y="6702676"/>
            <a:ext cx="12192000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0179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C19C6415-13AB-4677-935E-D11508C4AD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B4EBD86-A13A-41DF-A04E-EA4A858E8860}"/>
              </a:ext>
            </a:extLst>
          </p:cNvPr>
          <p:cNvSpPr/>
          <p:nvPr/>
        </p:nvSpPr>
        <p:spPr>
          <a:xfrm>
            <a:off x="-3176" y="-17929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04F318BE-2BAD-4677-871C-D78A4BF0CB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501" y="1196126"/>
            <a:ext cx="11811097" cy="518562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609219" indent="0">
              <a:buNone/>
              <a:defRPr/>
            </a:lvl2pPr>
          </a:lstStyle>
          <a:p>
            <a:pPr lvl="0"/>
            <a:r>
              <a:rPr lang="en-GB" dirty="0"/>
              <a:t>Sample source code: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278A82F-5546-4977-9F75-2A933B4159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5283" y="1830475"/>
            <a:ext cx="10961435" cy="1633497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398" b="1" noProof="1" smtClean="0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BA3E62-7E9B-447C-9045-B989874D05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57BD22-7B02-4D39-928A-4BAD0D84EC13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1/13/24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DED1B3-84A5-43D8-8770-B2C1E963B68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13FF9B-335F-4699-94F7-E43CA829037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EB003D1-D2F8-474E-9E8E-075BE60E927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82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3609A8D-9063-4A88-A094-81A65D7DF4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880F1A8-532C-4443-BDB9-44438A972E15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Rectangle 1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2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95936" y="1353867"/>
            <a:ext cx="7199299" cy="502788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FF342A0-26CC-4ADA-AB90-FC4810F88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A66184F8-77F5-4000-AA69-383B07AEEF0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1/13/24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CAD63B7-3B55-42B3-B63C-7488630C399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97A1733E-05EA-4892-9222-96356ACBDF8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FE050E4-DC54-4CF4-A8D3-DC8B8DA04E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2B94D3F-5DC8-4398-914C-4833ABE4CC19}"/>
              </a:ext>
            </a:extLst>
          </p:cNvPr>
          <p:cNvSpPr/>
          <p:nvPr userDrawn="1"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9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401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3609A8D-9063-4A88-A094-81A65D7DF4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264449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880F1A8-532C-4443-BDB9-44438A972E15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92820" y="1435108"/>
            <a:ext cx="7804097" cy="469137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Rectangle 1"/>
          <p:cNvSpPr/>
          <p:nvPr/>
        </p:nvSpPr>
        <p:spPr>
          <a:xfrm>
            <a:off x="7996846" y="1101255"/>
            <a:ext cx="62937" cy="517863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8159711" y="1876206"/>
            <a:ext cx="186904" cy="440368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2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725989" y="1353867"/>
            <a:ext cx="3269246" cy="5027884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FF342A0-26CC-4ADA-AB90-FC4810F88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A66184F8-77F5-4000-AA69-383B07AEEF0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1/13/24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CAD63B7-3B55-42B3-B63C-7488630C399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97A1733E-05EA-4892-9222-96356ACBDF8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FE050E4-DC54-4CF4-A8D3-DC8B8DA04E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2B94D3F-5DC8-4398-914C-4833ABE4CC19}"/>
              </a:ext>
            </a:extLst>
          </p:cNvPr>
          <p:cNvSpPr/>
          <p:nvPr userDrawn="1"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9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30789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B21D9C95-5FF6-4F7E-AC00-ED6F3DD385F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DEAD13D1-8921-41EB-9EDF-DA3F5121F4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CFDBB16-985C-4CC7-B6DB-B81B36037922}"/>
              </a:ext>
            </a:extLst>
          </p:cNvPr>
          <p:cNvSpPr/>
          <p:nvPr/>
        </p:nvSpPr>
        <p:spPr>
          <a:xfrm>
            <a:off x="-1051301" y="703244"/>
            <a:ext cx="8406073" cy="1033303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marR="0" lvl="0" indent="0" algn="ctr" defTabSz="913852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E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kumimoji="0" lang="bg-BG" sz="8797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Въпроси</a:t>
            </a:r>
            <a:r>
              <a:rPr kumimoji="0" lang="en-US" sz="8797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</a:t>
            </a:r>
            <a:endParaRPr kumimoji="0" lang="en-US" sz="8797" b="1" i="0" u="none" strike="noStrike" kern="1200" cap="none" spc="150" normalizeH="0" baseline="0" noProof="0" dirty="0">
              <a:ln w="11430"/>
              <a:solidFill>
                <a:srgbClr val="234465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47CFF3C-C4FA-493D-8505-DF469F4D36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87" y="2222932"/>
            <a:ext cx="3575905" cy="414868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320846EB-6FC8-4F9D-97D0-A1A8E9CEE0D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6452" y="314259"/>
            <a:ext cx="2126081" cy="530284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9983C1-41F3-4B45-9E6B-F2615F743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1/13/24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2622C9-3C7D-445D-83B2-28583716E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04DAB2-278F-4812-9F5E-FB63D8068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0675455-B7FA-4569-A5FD-A3B0F20B2A2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857" y="1702473"/>
            <a:ext cx="1198901" cy="119890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27D15FD-4C66-4B85-98E6-7826AA8F61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116" y="3776293"/>
            <a:ext cx="1166400" cy="140222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A755AAE-BA08-481C-9224-0061170EE4B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000" y="3776293"/>
            <a:ext cx="1166400" cy="138925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A83D66F-855B-463B-920B-BF239B01A20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000" y="3775663"/>
            <a:ext cx="1166400" cy="156713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643F71A-2013-433A-8322-FBAAED3162D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8000" y="3769759"/>
            <a:ext cx="1166400" cy="135075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0812936-74B6-4265-8C08-AEDC8C79870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8000" y="3776293"/>
            <a:ext cx="1166400" cy="143370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74C190C-5856-41B9-8819-AE8DE0E10980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303" y="3776295"/>
            <a:ext cx="1164654" cy="1440000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F62FB7C-BD6E-4383-98C1-2CF30F34CAFD}"/>
              </a:ext>
            </a:extLst>
          </p:cNvPr>
          <p:cNvCxnSpPr>
            <a:cxnSpLocks/>
          </p:cNvCxnSpPr>
          <p:nvPr/>
        </p:nvCxnSpPr>
        <p:spPr>
          <a:xfrm>
            <a:off x="3969414" y="3335565"/>
            <a:ext cx="7161786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4E5982E-3110-47E1-A5BB-91B7BECC3093}"/>
              </a:ext>
            </a:extLst>
          </p:cNvPr>
          <p:cNvCxnSpPr/>
          <p:nvPr/>
        </p:nvCxnSpPr>
        <p:spPr>
          <a:xfrm>
            <a:off x="3969414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2BFE2F3-0845-4E5B-9375-E9D4027DD675}"/>
              </a:ext>
            </a:extLst>
          </p:cNvPr>
          <p:cNvCxnSpPr/>
          <p:nvPr/>
        </p:nvCxnSpPr>
        <p:spPr>
          <a:xfrm>
            <a:off x="53640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3DDBF37-0764-47AA-94E3-9A44F3ED8FB5}"/>
              </a:ext>
            </a:extLst>
          </p:cNvPr>
          <p:cNvCxnSpPr/>
          <p:nvPr/>
        </p:nvCxnSpPr>
        <p:spPr>
          <a:xfrm>
            <a:off x="681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99ABE09-E33C-46B7-A80D-7BF4A6956211}"/>
              </a:ext>
            </a:extLst>
          </p:cNvPr>
          <p:cNvCxnSpPr/>
          <p:nvPr/>
        </p:nvCxnSpPr>
        <p:spPr>
          <a:xfrm>
            <a:off x="825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E91D320-3732-40B8-864D-142D0A277ED1}"/>
              </a:ext>
            </a:extLst>
          </p:cNvPr>
          <p:cNvCxnSpPr>
            <a:cxnSpLocks/>
          </p:cNvCxnSpPr>
          <p:nvPr/>
        </p:nvCxnSpPr>
        <p:spPr>
          <a:xfrm>
            <a:off x="969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C63D1E8-4A92-4691-8A24-A2FC7E8008E5}"/>
              </a:ext>
            </a:extLst>
          </p:cNvPr>
          <p:cNvCxnSpPr>
            <a:cxnSpLocks/>
          </p:cNvCxnSpPr>
          <p:nvPr/>
        </p:nvCxnSpPr>
        <p:spPr>
          <a:xfrm>
            <a:off x="111312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84A0FE1-723D-4682-8682-77BAD950EE15}"/>
              </a:ext>
            </a:extLst>
          </p:cNvPr>
          <p:cNvCxnSpPr/>
          <p:nvPr/>
        </p:nvCxnSpPr>
        <p:spPr>
          <a:xfrm>
            <a:off x="7550307" y="309299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/>
        </p:nvSpPr>
        <p:spPr>
          <a:xfrm>
            <a:off x="-1589" y="6371331"/>
            <a:ext cx="12195176" cy="5045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8AF69835-F228-45D6-B39E-583EEBF1FE2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856" y="1702471"/>
            <a:ext cx="1198901" cy="1198901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0577C4C0-8539-4520-A497-BBFB45821D2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116" y="3776291"/>
            <a:ext cx="1166400" cy="1402229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16073A22-1B90-4D35-943B-5D9816FEB8FE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000" y="3776291"/>
            <a:ext cx="1166400" cy="1389257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F7C8CFEA-27DA-4058-A611-3AE53851908C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000" y="3775661"/>
            <a:ext cx="1166400" cy="1567139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CE9346DD-5152-48D0-8B06-7F8CE9803DAB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8000" y="3769759"/>
            <a:ext cx="1166400" cy="1350756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F6B4B602-D2C7-47C8-9470-2C5795ED8C22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8000" y="3776291"/>
            <a:ext cx="1166400" cy="1433701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103B7E6D-AFDD-45E1-8121-F42E465AB0E8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303" y="3776295"/>
            <a:ext cx="1164654" cy="1440000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FA3191E-14EF-4DC3-AD93-CA289B12B4C9}"/>
              </a:ext>
            </a:extLst>
          </p:cNvPr>
          <p:cNvCxnSpPr>
            <a:cxnSpLocks/>
          </p:cNvCxnSpPr>
          <p:nvPr userDrawn="1"/>
        </p:nvCxnSpPr>
        <p:spPr>
          <a:xfrm>
            <a:off x="3969414" y="3335565"/>
            <a:ext cx="7161786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B530A8A-ABDE-4B7F-B28B-A9B499B32225}"/>
              </a:ext>
            </a:extLst>
          </p:cNvPr>
          <p:cNvCxnSpPr/>
          <p:nvPr userDrawn="1"/>
        </p:nvCxnSpPr>
        <p:spPr>
          <a:xfrm>
            <a:off x="3969414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5ADF575-91AD-4F69-BA66-356B62AEB683}"/>
              </a:ext>
            </a:extLst>
          </p:cNvPr>
          <p:cNvCxnSpPr/>
          <p:nvPr userDrawn="1"/>
        </p:nvCxnSpPr>
        <p:spPr>
          <a:xfrm>
            <a:off x="53640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D60C0104-2410-4352-A800-FD0292CC11A7}"/>
              </a:ext>
            </a:extLst>
          </p:cNvPr>
          <p:cNvCxnSpPr/>
          <p:nvPr userDrawn="1"/>
        </p:nvCxnSpPr>
        <p:spPr>
          <a:xfrm>
            <a:off x="681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0FB7F08-6662-4D0C-AFAB-CFFDE9B1CA0A}"/>
              </a:ext>
            </a:extLst>
          </p:cNvPr>
          <p:cNvCxnSpPr/>
          <p:nvPr userDrawn="1"/>
        </p:nvCxnSpPr>
        <p:spPr>
          <a:xfrm>
            <a:off x="825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79635D4-E3FF-4174-A648-032E9615851B}"/>
              </a:ext>
            </a:extLst>
          </p:cNvPr>
          <p:cNvCxnSpPr>
            <a:cxnSpLocks/>
          </p:cNvCxnSpPr>
          <p:nvPr userDrawn="1"/>
        </p:nvCxnSpPr>
        <p:spPr>
          <a:xfrm>
            <a:off x="969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601A2EF-9181-444B-8898-83A36D09B869}"/>
              </a:ext>
            </a:extLst>
          </p:cNvPr>
          <p:cNvCxnSpPr>
            <a:cxnSpLocks/>
          </p:cNvCxnSpPr>
          <p:nvPr userDrawn="1"/>
        </p:nvCxnSpPr>
        <p:spPr>
          <a:xfrm>
            <a:off x="111312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07F38C1-A87B-4D59-BE69-6A23413F5870}"/>
              </a:ext>
            </a:extLst>
          </p:cNvPr>
          <p:cNvCxnSpPr/>
          <p:nvPr userDrawn="1"/>
        </p:nvCxnSpPr>
        <p:spPr>
          <a:xfrm>
            <a:off x="7550307" y="309299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206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mond Partn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00C2D88-4D3E-4C4B-AFD7-B7EA2768B8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6991FD8-5C91-4C3D-9F00-7203C811B463}"/>
              </a:ext>
            </a:extLst>
          </p:cNvPr>
          <p:cNvSpPr/>
          <p:nvPr userDrawn="1"/>
        </p:nvSpPr>
        <p:spPr>
          <a:xfrm>
            <a:off x="0" y="-7074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9E3AAC-161E-41EF-A701-E46A497FC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816" y="11072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 err="1"/>
              <a:t>SoftUni</a:t>
            </a:r>
            <a:r>
              <a:rPr lang="en-US" dirty="0"/>
              <a:t> Diamond Partners</a:t>
            </a:r>
            <a:endParaRPr lang="bg-BG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31C8BF23-28B4-4942-902F-58C0B92A760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pic>
        <p:nvPicPr>
          <p:cNvPr id="12" name="Infragistics">
            <a:hlinkClick r:id="rId4"/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04" r="-4204"/>
          <a:stretch/>
        </p:blipFill>
        <p:spPr>
          <a:xfrm>
            <a:off x="5455779" y="4535836"/>
            <a:ext cx="5668835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>
            <a:softEdge rad="0"/>
          </a:effectLst>
        </p:spPr>
      </p:pic>
      <p:pic>
        <p:nvPicPr>
          <p:cNvPr id="22" name="Indeavr" descr="Ð ÐµÐ·ÑÐ»ÑÐ°Ñ Ñ Ð¸Ð·Ð¾Ð±ÑÐ°Ð¶ÐµÐ½Ð¸Ðµ Ð·Ð° indeavr">
            <a:hlinkClick r:id="rId6"/>
          </p:cNvPr>
          <p:cNvPicPr>
            <a:picLocks noChangeAspect="1" noChangeArrowheads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633" t="-16118" r="-14633" b="-8642"/>
          <a:stretch/>
        </p:blipFill>
        <p:spPr bwMode="auto">
          <a:xfrm>
            <a:off x="1067387" y="4535836"/>
            <a:ext cx="3962146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3" name="Codexio">
            <a:hlinkClick r:id="rId8"/>
          </p:cNvPr>
          <p:cNvPicPr>
            <a:picLocks noChangeAspect="1"/>
          </p:cNvPicPr>
          <p:nvPr userDrawn="1"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8589" t="-22282" r="-30138" b="-23831"/>
          <a:stretch/>
        </p:blipFill>
        <p:spPr>
          <a:xfrm>
            <a:off x="9375511" y="5566366"/>
            <a:ext cx="1749102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4" name="Liebherr">
            <a:hlinkClick r:id="rId10"/>
          </p:cNvPr>
          <p:cNvPicPr>
            <a:picLocks noChangeAspect="1"/>
          </p:cNvPicPr>
          <p:nvPr userDrawn="1"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26" r="-4226"/>
          <a:stretch/>
        </p:blipFill>
        <p:spPr>
          <a:xfrm>
            <a:off x="1067387" y="5566366"/>
            <a:ext cx="5567564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5" name="Aeternity">
            <a:hlinkClick r:id="rId12"/>
          </p:cNvPr>
          <p:cNvPicPr>
            <a:picLocks noChangeAspect="1"/>
          </p:cNvPicPr>
          <p:nvPr userDrawn="1"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1391" r="-41391" b="-5190"/>
          <a:stretch/>
        </p:blipFill>
        <p:spPr>
          <a:xfrm>
            <a:off x="7025404" y="5566366"/>
            <a:ext cx="1955862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6" name="Netpeak" descr="Ð ÐµÐ·ÑÐ»ÑÐ°Ñ Ñ Ð¸Ð·Ð¾Ð±ÑÐ°Ð¶ÐµÐ½Ð¸Ðµ Ð·Ð° netpeak">
            <a:hlinkClick r:id="rId14"/>
          </p:cNvPr>
          <p:cNvPicPr>
            <a:picLocks noChangeAspect="1" noChangeArrowheads="1"/>
          </p:cNvPicPr>
          <p:nvPr userDrawn="1"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291" t="-11436" r="-7291" b="-11436"/>
          <a:stretch/>
        </p:blipFill>
        <p:spPr bwMode="auto">
          <a:xfrm>
            <a:off x="5330775" y="2474775"/>
            <a:ext cx="5793839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7" name="Sotware Group" descr="Ð ÐµÐ·ÑÐ»ÑÐ°Ñ Ñ Ð¸Ð·Ð¾Ð±ÑÐ°Ð¶ÐµÐ½Ð¸Ðµ Ð·Ð° software group">
            <a:hlinkClick r:id="rId16"/>
          </p:cNvPr>
          <p:cNvPicPr>
            <a:picLocks noChangeAspect="1" noChangeArrowheads="1"/>
          </p:cNvPicPr>
          <p:nvPr userDrawn="1"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284" r="-9241"/>
          <a:stretch/>
        </p:blipFill>
        <p:spPr bwMode="auto">
          <a:xfrm>
            <a:off x="1067388" y="2474775"/>
            <a:ext cx="3858379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8" name="Telenor">
            <a:hlinkClick r:id="rId18"/>
          </p:cNvPr>
          <p:cNvPicPr>
            <a:picLocks noChangeAspect="1"/>
          </p:cNvPicPr>
          <p:nvPr userDrawn="1"/>
        </p:nvPicPr>
        <p:blipFill rotWithShape="1"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003" r="-12003" b="-2307"/>
          <a:stretch/>
        </p:blipFill>
        <p:spPr>
          <a:xfrm>
            <a:off x="8676437" y="1444245"/>
            <a:ext cx="2448176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9" name="XS">
            <a:hlinkClick r:id="rId20"/>
          </p:cNvPr>
          <p:cNvPicPr>
            <a:picLocks noChangeAspect="1"/>
          </p:cNvPicPr>
          <p:nvPr userDrawn="1"/>
        </p:nvPicPr>
        <p:blipFill rotWithShape="1"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796" t="-9452" r="-8796" b="-9452"/>
          <a:stretch/>
        </p:blipFill>
        <p:spPr>
          <a:xfrm>
            <a:off x="1067387" y="1444245"/>
            <a:ext cx="4185792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0" name="SB Tech">
            <a:hlinkClick r:id="rId22"/>
          </p:cNvPr>
          <p:cNvPicPr>
            <a:picLocks noChangeAspect="1"/>
          </p:cNvPicPr>
          <p:nvPr userDrawn="1"/>
        </p:nvPicPr>
        <p:blipFill rotWithShape="1"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822" t="6534" r="-689" b="14898"/>
          <a:stretch/>
        </p:blipFill>
        <p:spPr>
          <a:xfrm>
            <a:off x="5607950" y="1444245"/>
            <a:ext cx="2713717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1" name="Postbank">
            <a:hlinkClick r:id="rId24"/>
          </p:cNvPr>
          <p:cNvPicPr>
            <a:picLocks noChangeAspect="1"/>
          </p:cNvPicPr>
          <p:nvPr userDrawn="1"/>
        </p:nvPicPr>
        <p:blipFill rotWithShape="1"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826" t="-8951" r="-21826" b="-8951"/>
          <a:stretch/>
        </p:blipFill>
        <p:spPr>
          <a:xfrm>
            <a:off x="5971872" y="3505306"/>
            <a:ext cx="2519658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2" name="SuperHosting" descr="Ð ÐµÐ·ÑÐ»ÑÐ°Ñ Ñ Ð¸Ð·Ð¾Ð±ÑÐ°Ð¶ÐµÐ½Ð¸Ðµ Ð·Ð° superhosting png">
            <a:hlinkClick r:id="rId26"/>
          </p:cNvPr>
          <p:cNvPicPr>
            <a:picLocks noChangeAspect="1" noChangeArrowheads="1"/>
          </p:cNvPicPr>
          <p:nvPr userDrawn="1"/>
        </p:nvPicPr>
        <p:blipFill rotWithShape="1">
          <a:blip r:embed="rId2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4663" t="-10753" r="-34663" b="-10753"/>
          <a:stretch/>
        </p:blipFill>
        <p:spPr bwMode="auto">
          <a:xfrm>
            <a:off x="8854361" y="3505306"/>
            <a:ext cx="2270253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3" name="SmartIT">
            <a:hlinkClick r:id="rId28"/>
          </p:cNvPr>
          <p:cNvPicPr>
            <a:picLocks noChangeAspect="1"/>
          </p:cNvPicPr>
          <p:nvPr userDrawn="1"/>
        </p:nvPicPr>
        <p:blipFill rotWithShape="1"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503" t="-16504" r="-14503" b="-16504"/>
          <a:stretch/>
        </p:blipFill>
        <p:spPr>
          <a:xfrm>
            <a:off x="1067388" y="3505306"/>
            <a:ext cx="4541655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643886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ganizational Prtn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00C2D88-4D3E-4C4B-AFD7-B7EA2768B8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A51FC5-6AB6-4A04-9304-C6C88E9B2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1/13/24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D83D18-FDC7-4C48-A949-71D2969C5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FAD92E-A653-4789-B55D-8A2181002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6991FD8-5C91-4C3D-9F00-7203C811B463}"/>
              </a:ext>
            </a:extLst>
          </p:cNvPr>
          <p:cNvSpPr/>
          <p:nvPr userDrawn="1"/>
        </p:nvSpPr>
        <p:spPr>
          <a:xfrm>
            <a:off x="0" y="-7074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9E3AAC-161E-41EF-A701-E46A497FC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816" y="11072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Soft</a:t>
            </a:r>
            <a:r>
              <a:rPr lang="en-GB" dirty="0"/>
              <a:t>U</a:t>
            </a:r>
            <a:r>
              <a:rPr lang="en-US" dirty="0" err="1"/>
              <a:t>ni</a:t>
            </a:r>
            <a:r>
              <a:rPr lang="en-US" dirty="0"/>
              <a:t> Organizational Partners</a:t>
            </a:r>
            <a:endParaRPr lang="bg-BG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F691F48-DCAC-4489-AA09-7346B7E6785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8F94737B-4698-41F8-AC81-9324F12880B9}"/>
              </a:ext>
            </a:extLst>
          </p:cNvPr>
          <p:cNvGrpSpPr/>
          <p:nvPr userDrawn="1"/>
        </p:nvGrpSpPr>
        <p:grpSpPr>
          <a:xfrm>
            <a:off x="1981200" y="1710324"/>
            <a:ext cx="8229600" cy="4151278"/>
            <a:chOff x="1492446" y="2067924"/>
            <a:chExt cx="6811766" cy="3436077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5953" t="-24485" r="-5953" b="-24485"/>
            <a:stretch/>
          </p:blipFill>
          <p:spPr>
            <a:xfrm>
              <a:off x="1492446" y="2067924"/>
              <a:ext cx="4297166" cy="1439625"/>
            </a:xfrm>
            <a:prstGeom prst="roundRect">
              <a:avLst>
                <a:gd name="adj" fmla="val 8805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  <p:pic>
          <p:nvPicPr>
            <p:cNvPr id="18" name="Picture 17">
              <a:hlinkClick r:id="rId5"/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654" r="6654"/>
            <a:stretch/>
          </p:blipFill>
          <p:spPr>
            <a:xfrm>
              <a:off x="6341434" y="2067924"/>
              <a:ext cx="1962778" cy="1439625"/>
            </a:xfrm>
            <a:prstGeom prst="roundRect">
              <a:avLst>
                <a:gd name="adj" fmla="val 8806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  <p:pic>
          <p:nvPicPr>
            <p:cNvPr id="19" name="Picture 18">
              <a:hlinkClick r:id="rId7"/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201" t="-3201" r="-3201" b="-3201"/>
            <a:stretch/>
          </p:blipFill>
          <p:spPr>
            <a:xfrm>
              <a:off x="5904002" y="4064376"/>
              <a:ext cx="2400210" cy="1439625"/>
            </a:xfrm>
            <a:prstGeom prst="roundRect">
              <a:avLst>
                <a:gd name="adj" fmla="val 8200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  <p:pic>
          <p:nvPicPr>
            <p:cNvPr id="20" name="Picture 19">
              <a:hlinkClick r:id="rId9"/>
            </p:cNvPr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9305" t="-5874" r="-9305" b="-12736"/>
            <a:stretch/>
          </p:blipFill>
          <p:spPr>
            <a:xfrm>
              <a:off x="1492446" y="4064376"/>
              <a:ext cx="3383118" cy="1439625"/>
            </a:xfrm>
            <a:prstGeom prst="roundRect">
              <a:avLst>
                <a:gd name="adj" fmla="val 10015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2004560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1DA41A3-0295-46DF-A320-41070D15EA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0C1F9416-8B6E-46DE-973C-777785E27A26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52410" y="1186307"/>
            <a:ext cx="9504009" cy="5496127"/>
          </a:xfrm>
        </p:spPr>
        <p:txBody>
          <a:bodyPr wrap="square">
            <a:noAutofit/>
          </a:bodyPr>
          <a:lstStyle>
            <a:lvl1pPr>
              <a:buClr>
                <a:schemeClr val="tx1"/>
              </a:buClr>
              <a:defRPr sz="2798"/>
            </a:lvl1pPr>
            <a:lvl2pPr marL="989981" marR="0" indent="-380762" algn="l" defTabSz="1218438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lvl2pPr>
            <a:lvl3pPr>
              <a:buClr>
                <a:schemeClr val="tx1"/>
              </a:buClr>
              <a:defRPr/>
            </a:lvl3pPr>
          </a:lstStyle>
          <a:p>
            <a:pPr>
              <a:lnSpc>
                <a:spcPct val="100000"/>
              </a:lnSpc>
            </a:pPr>
            <a:r>
              <a:rPr lang="en-US" sz="3198" dirty="0"/>
              <a:t>Software University – High-Quality Education, </a:t>
            </a:r>
            <a:br>
              <a:rPr lang="en-US" sz="3198" dirty="0"/>
            </a:br>
            <a:r>
              <a:rPr lang="en-US" sz="3198" dirty="0"/>
              <a:t>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898" noProof="1">
                <a:hlinkClick r:id="rId3"/>
              </a:rPr>
              <a:t>softuni.bg</a:t>
            </a:r>
            <a:r>
              <a:rPr lang="en-US" sz="2898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198" dirty="0"/>
              <a:t>Software University Foundation</a:t>
            </a:r>
            <a:endParaRPr lang="bg-BG" sz="3198" dirty="0"/>
          </a:p>
          <a:p>
            <a:pPr lvl="1">
              <a:lnSpc>
                <a:spcPct val="100000"/>
              </a:lnSpc>
            </a:pPr>
            <a:r>
              <a:rPr lang="en-US" sz="2998" noProof="1">
                <a:hlinkClick r:id="rId4"/>
              </a:rPr>
              <a:t>http://softuni.foundation/</a:t>
            </a:r>
            <a:endParaRPr lang="en-US" sz="2998" noProof="1"/>
          </a:p>
          <a:p>
            <a:pPr>
              <a:lnSpc>
                <a:spcPct val="100000"/>
              </a:lnSpc>
            </a:pPr>
            <a:r>
              <a:rPr lang="en-US" sz="3198" dirty="0"/>
              <a:t>Software University @ Facebook</a:t>
            </a:r>
          </a:p>
          <a:p>
            <a:pPr marL="989981" marR="0" lvl="1" indent="-380762" algn="l" defTabSz="1218438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pPr>
            <a:r>
              <a:rPr kumimoji="0" lang="en-US" sz="2898" b="0" i="0" u="none" strike="noStrike" kern="1200" cap="none" spc="0" normalizeH="0" baseline="0" noProof="1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5"/>
              </a:rPr>
              <a:t>facebook.com/SoftwareUniversity</a:t>
            </a:r>
            <a:endParaRPr kumimoji="0" lang="en-US" sz="2898" b="0" i="0" u="none" strike="noStrike" kern="1200" cap="none" spc="0" normalizeH="0" baseline="0" noProof="1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en-US" sz="3198" dirty="0"/>
              <a:t>Software University Forums</a:t>
            </a:r>
          </a:p>
          <a:p>
            <a:pPr marL="989981" marR="0" lvl="1" indent="-380762" algn="l" defTabSz="1218438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pPr>
            <a:r>
              <a:rPr lang="en-US" sz="2798" dirty="0">
                <a:hlinkClick r:id="rId6"/>
              </a:rPr>
              <a:t>forum.softuni.bg</a:t>
            </a:r>
            <a:endParaRPr lang="en-US" sz="2798" noProof="1"/>
          </a:p>
        </p:txBody>
      </p:sp>
      <p:pic>
        <p:nvPicPr>
          <p:cNvPr id="14" name="Picture 4">
            <a:hlinkClick r:id="rId7" tooltip="Software University @ Facebook"/>
            <a:extLst>
              <a:ext uri="{FF2B5EF4-FFF2-40B4-BE49-F238E27FC236}">
                <a16:creationId xmlns:a16="http://schemas.microsoft.com/office/drawing/2014/main" id="{0101C673-F197-4525-ADDC-FFD181E4E1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261449" y="3608627"/>
            <a:ext cx="1119031" cy="1118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hlinkClick r:id="rId6" tooltip="Software University Discussion Forum"/>
            <a:extLst>
              <a:ext uri="{FF2B5EF4-FFF2-40B4-BE49-F238E27FC236}">
                <a16:creationId xmlns:a16="http://schemas.microsoft.com/office/drawing/2014/main" id="{A584039C-C3B0-4714-A6D0-181CA3D2DD26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7977" y="5017462"/>
            <a:ext cx="1042504" cy="1042233"/>
          </a:xfrm>
          <a:prstGeom prst="rect">
            <a:avLst/>
          </a:prstGeom>
        </p:spPr>
      </p:pic>
      <p:pic>
        <p:nvPicPr>
          <p:cNvPr id="16" name="Picture 15">
            <a:hlinkClick r:id="rId3"/>
            <a:extLst>
              <a:ext uri="{FF2B5EF4-FFF2-40B4-BE49-F238E27FC236}">
                <a16:creationId xmlns:a16="http://schemas.microsoft.com/office/drawing/2014/main" id="{07C965FA-A87E-4824-AFA8-C67AF548A7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6603" y="2384689"/>
            <a:ext cx="3227765" cy="429774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DC5D9AB-27D1-4866-B85E-1728987FAEF5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5829" y="1319423"/>
            <a:ext cx="1670274" cy="206515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6646B95-5E3B-4DE8-9118-031C2C296D8C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AE87ED9C-76E1-4D85-9B06-3AF44AABB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286" y="10887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</p:spTree>
    <p:extLst>
      <p:ext uri="{BB962C8B-B14F-4D97-AF65-F5344CB8AC3E}">
        <p14:creationId xmlns:p14="http://schemas.microsoft.com/office/powerpoint/2010/main" val="2196466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of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1E40596-5F7F-41C3-9807-7FA635B424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5951C9B-3DEE-4E28-8D4C-55505E0CB6AB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9" name="Picture 8" descr="A drawing of a cartoon character&#10;&#10;Description generated with high confidence">
            <a:extLst>
              <a:ext uri="{FF2B5EF4-FFF2-40B4-BE49-F238E27FC236}">
                <a16:creationId xmlns:a16="http://schemas.microsoft.com/office/drawing/2014/main" id="{DC4365F6-D2C1-47B4-8477-38FD2C7711A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910369" y="1409638"/>
            <a:ext cx="3572162" cy="4385137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48CCE616-2FC8-4941-8612-3EC8CFD842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bg-BG" dirty="0"/>
              <a:t>Съдържание</a:t>
            </a:r>
            <a:endParaRPr lang="en-US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8182463" cy="4795935"/>
          </a:xfrm>
        </p:spPr>
        <p:txBody>
          <a:bodyPr/>
          <a:lstStyle>
            <a:lvl1pPr marL="514042" indent="-514042">
              <a:buFont typeface="+mj-lt"/>
              <a:buAutoNum type="arabicPeriod"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F7D6D63-C0D2-4213-B1FA-96890BDE6C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0AA6AF62-9F6D-4B1C-831C-72AACA29F78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1/13/24</a:t>
            </a:fld>
            <a:endParaRPr lang="en-US" dirty="0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D92A8ED8-1E91-4F87-9AAB-0B939CA64F6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37E4C518-B0B3-4716-AB97-AC8ECA4F7C8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872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55D431A-1BDA-40DB-B7D8-23653331B7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Title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15109" y="5614599"/>
            <a:ext cx="10961783" cy="67536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Subtitle</a:t>
            </a:r>
          </a:p>
        </p:txBody>
      </p:sp>
      <p:sp>
        <p:nvSpPr>
          <p:cNvPr id="4" name="Oval 3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654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ive Exercis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55D431A-1BDA-40DB-B7D8-23653331B7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0" y="0"/>
            <a:ext cx="12195176" cy="6852212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sz="4800" dirty="0"/>
              <a:t>Live Exercises</a:t>
            </a:r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15109" y="5620157"/>
            <a:ext cx="10961783" cy="66525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Subtitle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9C72231-4494-467D-B0D7-F1E1DA83D2FE}"/>
              </a:ext>
            </a:extLst>
          </p:cNvPr>
          <p:cNvGrpSpPr/>
          <p:nvPr userDrawn="1"/>
        </p:nvGrpSpPr>
        <p:grpSpPr>
          <a:xfrm>
            <a:off x="4267200" y="349301"/>
            <a:ext cx="3657600" cy="4070979"/>
            <a:chOff x="4265613" y="394224"/>
            <a:chExt cx="3657600" cy="4070979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E1D08E1D-5E83-4850-B006-A642A52DBB4E}"/>
                </a:ext>
              </a:extLst>
            </p:cNvPr>
            <p:cNvSpPr/>
            <p:nvPr/>
          </p:nvSpPr>
          <p:spPr bwMode="auto">
            <a:xfrm>
              <a:off x="4265613" y="807603"/>
              <a:ext cx="3657600" cy="3657600"/>
            </a:xfrm>
            <a:prstGeom prst="ellipse">
              <a:avLst/>
            </a:prstGeom>
            <a:solidFill>
              <a:schemeClr val="bg2">
                <a:alpha val="50000"/>
              </a:schemeClr>
            </a:solidFill>
            <a:ln w="19050">
              <a:solidFill>
                <a:schemeClr val="bg2">
                  <a:alpha val="8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001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582B4870-9B78-4FB5-B658-366BE30605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418012" y="394224"/>
              <a:ext cx="3124201" cy="38352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75214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B0FF4B1E-24EA-407C-BFA6-24CCB6D440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-3472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205" y="1792355"/>
            <a:ext cx="1830305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E:\002-KIMS BUSINESS\007-02-Fullslidesppt-Contents\20161228\02-edu\bulb-item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5205" y="1792355"/>
            <a:ext cx="915152" cy="4062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5510" y="1121144"/>
            <a:ext cx="9929724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4ED30444-7448-455E-ACFD-2D8F93C939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399495" cy="882654"/>
          </a:xfrm>
        </p:spPr>
        <p:txBody>
          <a:bodyPr/>
          <a:lstStyle>
            <a:lvl1pPr>
              <a:defRPr baseline="0"/>
            </a:lvl1pPr>
          </a:lstStyle>
          <a:p>
            <a:r>
              <a:rPr lang="bg-BG" dirty="0"/>
              <a:t>Заглавие на слайда</a:t>
            </a: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0505D47-5EAF-4709-A366-B1437B044AC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5599" y="274595"/>
            <a:ext cx="2144846" cy="534964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F9A2DC4-5280-4E93-B6D2-9709FE6D062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1/13/24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FA4C1EE0-8040-49CB-9319-CF991DE7B32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643825A-6B67-4224-B077-B526FC2A4C7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2530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3DA6B0AA-1988-451B-88D4-0F72629557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-3472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027" y="3314704"/>
            <a:ext cx="1260665" cy="2797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1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399495" cy="882654"/>
          </a:xfrm>
        </p:spPr>
        <p:txBody>
          <a:bodyPr/>
          <a:lstStyle>
            <a:lvl1pPr>
              <a:defRPr/>
            </a:lvl1pPr>
          </a:lstStyle>
          <a:p>
            <a:r>
              <a:rPr lang="bg-BG" dirty="0"/>
              <a:t>Заглавие на слайда</a:t>
            </a:r>
            <a:endParaRPr lang="en-US" dirty="0"/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59073" y="1121144"/>
            <a:ext cx="10036163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F2A4EF-FDC7-4D65-91A0-D3473057251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1/13/24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D0B15D-022F-4B93-A0E6-6FC062C18AF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845B5C-C9D2-4885-BBE1-AE0D4F570CB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1E6AED5-8603-4881-90EA-963A2A5A2C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5599" y="274595"/>
            <a:ext cx="2144846" cy="534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65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9AD94B5-9922-4E42-89CE-3C445EFB15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/>
        </p:nvSpPr>
        <p:spPr>
          <a:xfrm>
            <a:off x="-1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20106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bg-BG" dirty="0"/>
              <a:t>Заглавие на слайда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3E2769-FF5C-435B-BEDD-ABA3B8F1B97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1/13/24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B6AD27-58D7-46FA-99F8-E5BB835ADA6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9DA7C9-2FCE-40EB-BF32-C6983222020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991B60F-461F-45D1-A35C-8AC3D83E7AD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97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6465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79D60504-DA9E-4357-9A0A-15E333FC27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7B03959-5ED4-4593-8CEF-2AE1A73775F5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" y="6184673"/>
            <a:ext cx="12192000" cy="67333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4" name="Oval 3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8A09987-8827-47B7-85D3-6D69487FC7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028D2F0-1E67-414B-A93D-D3F8F131A1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551" y="5206773"/>
            <a:ext cx="958900" cy="1184869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5931"/>
            <a:ext cx="5426148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75450" y="1195931"/>
            <a:ext cx="5426147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58E34E-73A2-41B4-8C58-4DDB1D4D97D8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88816" y="6390560"/>
            <a:ext cx="808713" cy="308845"/>
          </a:xfrm>
        </p:spPr>
        <p:txBody>
          <a:bodyPr/>
          <a:lstStyle/>
          <a:p>
            <a:fld id="{055373AC-9AA7-423B-BA00-BA1C74164DBD}" type="datetime1">
              <a:rPr lang="en-US" smtClean="0"/>
              <a:pPr/>
              <a:t>1/13/24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7141AFF-42FF-4AAA-A3FA-149DDA66FCC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B2616D-7BC8-4F96-B3A7-B299A353B42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3AACB49-5E4F-4436-9D82-E83B52A7FCB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0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0403F5F2-BA1B-4A39-A03D-AD9E046944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8816" y="6397196"/>
            <a:ext cx="808713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1/13/24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32BCD1B1-3A00-45B1-B516-6B8E7FBC47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902A4B2-CB08-42CE-A814-FBDF345C2F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13" y="1138844"/>
            <a:ext cx="11804822" cy="524290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78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90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91" r:id="rId12"/>
    <p:sldLayoutId id="2147483686" r:id="rId13"/>
    <p:sldLayoutId id="2147483689" r:id="rId14"/>
    <p:sldLayoutId id="2147483688" r:id="rId15"/>
    <p:sldLayoutId id="2147483687" r:id="rId16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0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6915" indent="-456915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989981" indent="-380762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048" indent="-30461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267" indent="-30461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741485" indent="-30461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0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0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0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0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b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6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opencourses/train-the-trainers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004DC04-DA2A-41C0-8578-4B8D2F08EA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6856" y="1250986"/>
            <a:ext cx="10965303" cy="882654"/>
          </a:xfrm>
        </p:spPr>
        <p:txBody>
          <a:bodyPr>
            <a:normAutofit/>
          </a:bodyPr>
          <a:lstStyle/>
          <a:p>
            <a:r>
              <a:rPr lang="bg-BG" dirty="0"/>
              <a:t>Видове и правила за работа</a:t>
            </a:r>
            <a:endParaRPr lang="en-US" dirty="0">
              <a:solidFill>
                <a:srgbClr val="234465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F91798-9AD5-4209-8887-958029548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857" y="429804"/>
            <a:ext cx="10965303" cy="882654"/>
          </a:xfrm>
        </p:spPr>
        <p:txBody>
          <a:bodyPr>
            <a:noAutofit/>
          </a:bodyPr>
          <a:lstStyle/>
          <a:p>
            <a:r>
              <a:rPr lang="bg-BG" sz="4800" dirty="0"/>
              <a:t>Носители на информация</a:t>
            </a:r>
            <a:endParaRPr lang="en-US" sz="4800" dirty="0">
              <a:solidFill>
                <a:srgbClr val="234465"/>
              </a:solidFill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http://softuni.bg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A396BB6-2053-4690-9672-BC528007D37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SoftUni Team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585BC4C-0F13-4FD4-8F23-99FD4661837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Technical Trainers</a:t>
            </a:r>
          </a:p>
        </p:txBody>
      </p:sp>
      <p:pic>
        <p:nvPicPr>
          <p:cNvPr id="1026" name="Picture 2" descr="https://uomus.edu.iq/img/depimages/newsimages/WameedMUCDepNew_2022_12141929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6853" y="2357058"/>
            <a:ext cx="3358294" cy="3358294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ов контейнер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sz="3600" dirty="0"/>
              <a:t>Всеки носител на информация се управлява от </a:t>
            </a:r>
            <a:r>
              <a:rPr lang="bg-BG" sz="3600" b="1" dirty="0">
                <a:solidFill>
                  <a:schemeClr val="bg1"/>
                </a:solidFill>
              </a:rPr>
              <a:t>устройство за достъп</a:t>
            </a:r>
            <a:r>
              <a:rPr lang="bg-BG" sz="3600" b="1" dirty="0"/>
              <a:t> </a:t>
            </a:r>
            <a:r>
              <a:rPr lang="bg-BG" sz="3600" dirty="0"/>
              <a:t>до информацията в него</a:t>
            </a:r>
          </a:p>
          <a:p>
            <a:r>
              <a:rPr lang="bg-BG" sz="3600" dirty="0"/>
              <a:t>Всяко устройство има:</a:t>
            </a:r>
          </a:p>
          <a:p>
            <a:pPr lvl="1">
              <a:buClr>
                <a:schemeClr val="tx1"/>
              </a:buClr>
            </a:pPr>
            <a:r>
              <a:rPr lang="bg-BG" sz="3400" b="1" dirty="0">
                <a:solidFill>
                  <a:schemeClr val="bg1"/>
                </a:solidFill>
              </a:rPr>
              <a:t>Физическо</a:t>
            </a:r>
            <a:r>
              <a:rPr lang="bg-BG" sz="3400" dirty="0"/>
              <a:t> име</a:t>
            </a:r>
          </a:p>
          <a:p>
            <a:pPr lvl="1">
              <a:buClr>
                <a:schemeClr val="tx1"/>
              </a:buClr>
            </a:pPr>
            <a:r>
              <a:rPr lang="bg-BG" sz="3400" b="1" dirty="0">
                <a:solidFill>
                  <a:schemeClr val="bg1"/>
                </a:solidFill>
              </a:rPr>
              <a:t>Логическо</a:t>
            </a:r>
            <a:r>
              <a:rPr lang="bg-BG" sz="3400" dirty="0"/>
              <a:t> име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2257ABB-6E9B-4338-8204-41F5119CB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sz="4000" dirty="0"/>
              <a:t>Устройства за достъп до НИ (1)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E49D84-4CEE-41B3-AA53-BEBC7EFF3AA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600" y="3082491"/>
            <a:ext cx="5734050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799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ов контейнер 2"/>
          <p:cNvSpPr>
            <a:spLocks noGrp="1"/>
          </p:cNvSpPr>
          <p:nvPr>
            <p:ph type="body" sz="quarter" idx="10"/>
          </p:nvPr>
        </p:nvSpPr>
        <p:spPr>
          <a:xfrm>
            <a:off x="190405" y="1257300"/>
            <a:ext cx="11301141" cy="4608927"/>
          </a:xfrm>
        </p:spPr>
        <p:txBody>
          <a:bodyPr>
            <a:normAutofit/>
          </a:bodyPr>
          <a:lstStyle/>
          <a:p>
            <a:pPr>
              <a:spcBef>
                <a:spcPts val="1500"/>
              </a:spcBef>
              <a:spcAft>
                <a:spcPts val="1500"/>
              </a:spcAft>
            </a:pPr>
            <a:r>
              <a:rPr lang="bg-BG" dirty="0"/>
              <a:t>Показва </a:t>
            </a:r>
            <a:r>
              <a:rPr lang="bg-BG" b="1" dirty="0"/>
              <a:t>типа</a:t>
            </a:r>
            <a:r>
              <a:rPr lang="bg-BG" dirty="0"/>
              <a:t> на конкретното устройство – </a:t>
            </a:r>
            <a:r>
              <a:rPr lang="en-US" b="1" dirty="0"/>
              <a:t>HDD</a:t>
            </a:r>
            <a:r>
              <a:rPr lang="en-US" dirty="0"/>
              <a:t>, </a:t>
            </a:r>
            <a:r>
              <a:rPr lang="en-US" b="1" dirty="0"/>
              <a:t>FDD</a:t>
            </a:r>
            <a:r>
              <a:rPr lang="bg-BG" dirty="0"/>
              <a:t>, </a:t>
            </a:r>
            <a:r>
              <a:rPr lang="en-US" b="1" dirty="0"/>
              <a:t>CD- DVD</a:t>
            </a:r>
            <a:r>
              <a:rPr lang="bg-BG" dirty="0"/>
              <a:t>, </a:t>
            </a:r>
            <a:r>
              <a:rPr lang="en-US" b="1" dirty="0"/>
              <a:t>Memory Card</a:t>
            </a:r>
            <a:endParaRPr lang="bg-BG" dirty="0"/>
          </a:p>
          <a:p>
            <a:pPr>
              <a:spcBef>
                <a:spcPts val="1500"/>
              </a:spcBef>
              <a:spcAft>
                <a:spcPts val="1500"/>
              </a:spcAft>
            </a:pPr>
            <a:r>
              <a:rPr lang="bg-BG" dirty="0"/>
              <a:t>Отнася се до </a:t>
            </a:r>
            <a:r>
              <a:rPr lang="bg-BG" b="1" dirty="0"/>
              <a:t>хардуера</a:t>
            </a:r>
            <a:r>
              <a:rPr lang="bg-BG" dirty="0"/>
              <a:t> и </a:t>
            </a:r>
            <a:r>
              <a:rPr lang="bg-BG" b="1" dirty="0"/>
              <a:t>драйверите</a:t>
            </a:r>
            <a:r>
              <a:rPr lang="bg-BG" dirty="0"/>
              <a:t> на </a:t>
            </a:r>
            <a:r>
              <a:rPr lang="bg-BG" b="1" dirty="0"/>
              <a:t>ОС</a:t>
            </a:r>
          </a:p>
          <a:p>
            <a:pPr>
              <a:spcBef>
                <a:spcPts val="1500"/>
              </a:spcBef>
              <a:spcAft>
                <a:spcPts val="1500"/>
              </a:spcAft>
            </a:pPr>
            <a:r>
              <a:rPr lang="bg-BG" dirty="0"/>
              <a:t>Драйверите </a:t>
            </a:r>
            <a:r>
              <a:rPr lang="bg-BG" b="1" dirty="0"/>
              <a:t>управляват</a:t>
            </a:r>
            <a:r>
              <a:rPr lang="bg-BG" b="1" dirty="0">
                <a:solidFill>
                  <a:schemeClr val="bg1"/>
                </a:solidFill>
              </a:rPr>
              <a:t> </a:t>
            </a:r>
            <a:r>
              <a:rPr lang="bg-BG" b="1" dirty="0"/>
              <a:t>НИ</a:t>
            </a:r>
            <a:r>
              <a:rPr lang="bg-BG" b="1" dirty="0">
                <a:solidFill>
                  <a:schemeClr val="bg1"/>
                </a:solidFill>
              </a:rPr>
              <a:t> </a:t>
            </a:r>
            <a:r>
              <a:rPr lang="bg-BG" dirty="0"/>
              <a:t>и освобождават потребителя от грижата за спецификата на хардуера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2257ABB-6E9B-4338-8204-41F5119CB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sz="4000" dirty="0"/>
              <a:t>Физическо име на устройство (1)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E49D84-4CEE-41B3-AA53-BEBC7EFF3AA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826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ов контейнер 2"/>
          <p:cNvSpPr>
            <a:spLocks noGrp="1"/>
          </p:cNvSpPr>
          <p:nvPr>
            <p:ph type="body" sz="quarter" idx="10"/>
          </p:nvPr>
        </p:nvSpPr>
        <p:spPr>
          <a:xfrm>
            <a:off x="190405" y="1248508"/>
            <a:ext cx="11818096" cy="5457533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bg-BG" sz="3200" b="1" dirty="0">
                <a:solidFill>
                  <a:schemeClr val="bg1"/>
                </a:solidFill>
              </a:rPr>
              <a:t>Файловият мениджър </a:t>
            </a:r>
            <a:r>
              <a:rPr lang="bg-BG" sz="3200" dirty="0"/>
              <a:t>използва имената на устройствата за основните информационни дейности</a:t>
            </a:r>
          </a:p>
          <a:p>
            <a:pPr>
              <a:buClr>
                <a:schemeClr val="tx1"/>
              </a:buClr>
            </a:pPr>
            <a:r>
              <a:rPr lang="bg-BG" sz="3200" dirty="0"/>
              <a:t>Обичайни логически имена:</a:t>
            </a:r>
          </a:p>
          <a:p>
            <a:pPr lvl="1">
              <a:buClr>
                <a:schemeClr val="tx1"/>
              </a:buClr>
            </a:pPr>
            <a:r>
              <a:rPr lang="en-US" sz="3000" dirty="0"/>
              <a:t>A:</a:t>
            </a:r>
            <a:r>
              <a:rPr lang="bg-BG" sz="3000" dirty="0"/>
              <a:t>,</a:t>
            </a:r>
            <a:r>
              <a:rPr lang="en-US" sz="3000" dirty="0"/>
              <a:t> B: - </a:t>
            </a:r>
            <a:r>
              <a:rPr lang="bg-BG" sz="3000" dirty="0"/>
              <a:t>за </a:t>
            </a:r>
            <a:r>
              <a:rPr lang="bg-BG" sz="3000" b="1" dirty="0"/>
              <a:t>дискети</a:t>
            </a:r>
          </a:p>
          <a:p>
            <a:pPr lvl="1">
              <a:buClr>
                <a:schemeClr val="tx1"/>
              </a:buClr>
            </a:pPr>
            <a:r>
              <a:rPr lang="en-US" sz="3000" dirty="0"/>
              <a:t>C:, D: - </a:t>
            </a:r>
            <a:r>
              <a:rPr lang="bg-BG" sz="3000" dirty="0"/>
              <a:t>за </a:t>
            </a:r>
            <a:r>
              <a:rPr lang="bg-BG" sz="3000" b="1" dirty="0"/>
              <a:t>твърди дискове</a:t>
            </a:r>
          </a:p>
          <a:p>
            <a:pPr lvl="1">
              <a:buClr>
                <a:schemeClr val="tx1"/>
              </a:buClr>
            </a:pPr>
            <a:r>
              <a:rPr lang="en-US" sz="3000" dirty="0"/>
              <a:t>D:, E:  -</a:t>
            </a:r>
            <a:r>
              <a:rPr lang="bg-BG" sz="3000" dirty="0"/>
              <a:t> за </a:t>
            </a:r>
            <a:r>
              <a:rPr lang="en-US" sz="3000" b="1" dirty="0"/>
              <a:t>CD</a:t>
            </a:r>
            <a:r>
              <a:rPr lang="en-US" sz="3000" dirty="0"/>
              <a:t>, </a:t>
            </a:r>
            <a:r>
              <a:rPr lang="en-US" sz="3000" b="1" dirty="0"/>
              <a:t>DVD</a:t>
            </a:r>
            <a:endParaRPr lang="bg-BG" sz="3000" b="1" dirty="0"/>
          </a:p>
          <a:p>
            <a:pPr lvl="1">
              <a:buClr>
                <a:schemeClr val="tx1"/>
              </a:buClr>
            </a:pPr>
            <a:r>
              <a:rPr lang="en-US" sz="3000" dirty="0"/>
              <a:t>D:, E:, F: - </a:t>
            </a:r>
            <a:r>
              <a:rPr lang="bg-BG" sz="3000" dirty="0"/>
              <a:t>за </a:t>
            </a:r>
            <a:r>
              <a:rPr lang="bg-BG" sz="3000" b="1" dirty="0"/>
              <a:t>флаш</a:t>
            </a:r>
            <a:r>
              <a:rPr lang="bg-BG" sz="3000" dirty="0"/>
              <a:t> и </a:t>
            </a:r>
            <a:r>
              <a:rPr lang="bg-BG" sz="3000" b="1" dirty="0"/>
              <a:t>карти памети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2257ABB-6E9B-4338-8204-41F5119CB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sz="4000" dirty="0"/>
              <a:t>Физическо име на устройство (2)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E49D84-4CEE-41B3-AA53-BEBC7EFF3AA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1383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ов контейнер 2"/>
          <p:cNvSpPr>
            <a:spLocks noGrp="1"/>
          </p:cNvSpPr>
          <p:nvPr>
            <p:ph type="body" sz="quarter" idx="10"/>
          </p:nvPr>
        </p:nvSpPr>
        <p:spPr>
          <a:xfrm>
            <a:off x="121559" y="1350552"/>
            <a:ext cx="11906665" cy="5201066"/>
          </a:xfrm>
        </p:spPr>
        <p:txBody>
          <a:bodyPr>
            <a:normAutofit/>
          </a:bodyPr>
          <a:lstStyle/>
          <a:p>
            <a:r>
              <a:rPr lang="bg-BG" sz="3800" dirty="0"/>
              <a:t>Задава се от </a:t>
            </a:r>
            <a:r>
              <a:rPr lang="bg-BG" sz="3800" b="1" dirty="0"/>
              <a:t>ОС</a:t>
            </a:r>
          </a:p>
          <a:p>
            <a:r>
              <a:rPr lang="bg-BG" sz="3800" dirty="0"/>
              <a:t>Един физически </a:t>
            </a:r>
            <a:r>
              <a:rPr lang="bg-BG" sz="3800" b="1" dirty="0"/>
              <a:t>НИ</a:t>
            </a:r>
            <a:r>
              <a:rPr lang="bg-BG" sz="3800" dirty="0"/>
              <a:t> може да е разделен на </a:t>
            </a:r>
            <a:r>
              <a:rPr lang="bg-BG" sz="3800" b="1" dirty="0"/>
              <a:t>няколко логически дяла</a:t>
            </a:r>
            <a:r>
              <a:rPr lang="bg-BG" sz="3800" dirty="0"/>
              <a:t>, като всеки дял си има логическо име </a:t>
            </a:r>
          </a:p>
          <a:p>
            <a:r>
              <a:rPr lang="bg-BG" sz="3800" dirty="0"/>
              <a:t>Отнася се до </a:t>
            </a:r>
            <a:r>
              <a:rPr lang="bg-BG" sz="3800" b="1" dirty="0"/>
              <a:t>управлението на информацията </a:t>
            </a:r>
            <a:r>
              <a:rPr lang="bg-BG" sz="3800" dirty="0"/>
              <a:t>в папки и файлове</a:t>
            </a:r>
          </a:p>
          <a:p>
            <a:r>
              <a:rPr lang="bg-BG" sz="3800" dirty="0"/>
              <a:t>Не зависи от вида на устройството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2257ABB-6E9B-4338-8204-41F5119CB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sz="4000" dirty="0"/>
              <a:t>Логическо име на устройство (1)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E49D84-4CEE-41B3-AA53-BEBC7EFF3AA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5912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2257ABB-6E9B-4338-8204-41F5119CB7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9879570" cy="882654"/>
          </a:xfrm>
        </p:spPr>
        <p:txBody>
          <a:bodyPr>
            <a:noAutofit/>
          </a:bodyPr>
          <a:lstStyle/>
          <a:p>
            <a:r>
              <a:rPr lang="bg-BG" sz="4000" dirty="0"/>
              <a:t>Физическо и логическо име на устройство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E49D84-4CEE-41B3-AA53-BEBC7EFF3AA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6" name="Картина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628" y="2421147"/>
            <a:ext cx="5819645" cy="3976049"/>
          </a:xfrm>
          <a:prstGeom prst="rect">
            <a:avLst/>
          </a:prstGeom>
        </p:spPr>
      </p:pic>
      <p:pic>
        <p:nvPicPr>
          <p:cNvPr id="7" name="Картина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1483" y="2421147"/>
            <a:ext cx="5553751" cy="3115341"/>
          </a:xfrm>
          <a:prstGeom prst="rect">
            <a:avLst/>
          </a:prstGeom>
        </p:spPr>
      </p:pic>
      <p:sp>
        <p:nvSpPr>
          <p:cNvPr id="9" name="Закръглено правоъгълно изнесено означение 8"/>
          <p:cNvSpPr/>
          <p:nvPr/>
        </p:nvSpPr>
        <p:spPr bwMode="auto">
          <a:xfrm>
            <a:off x="207853" y="1207454"/>
            <a:ext cx="2832196" cy="989642"/>
          </a:xfrm>
          <a:prstGeom prst="wedgeRoundRectCallout">
            <a:avLst>
              <a:gd name="adj1" fmla="val 47658"/>
              <a:gd name="adj2" fmla="val 316592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Физическо име</a:t>
            </a:r>
          </a:p>
          <a:p>
            <a:pPr algn="ctr"/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Локален диск</a:t>
            </a:r>
          </a:p>
        </p:txBody>
      </p:sp>
      <p:sp>
        <p:nvSpPr>
          <p:cNvPr id="10" name="Закръглено правоъгълно изнесено означение 9"/>
          <p:cNvSpPr/>
          <p:nvPr/>
        </p:nvSpPr>
        <p:spPr bwMode="auto">
          <a:xfrm>
            <a:off x="3828449" y="1321512"/>
            <a:ext cx="3082650" cy="710727"/>
          </a:xfrm>
          <a:prstGeom prst="wedgeRoundRectCallout">
            <a:avLst>
              <a:gd name="adj1" fmla="val -56924"/>
              <a:gd name="adj2" fmla="val 443826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Логическо име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C:</a:t>
            </a:r>
            <a:endParaRPr lang="bg-BG" sz="2800" b="1" dirty="0">
              <a:solidFill>
                <a:schemeClr val="bg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Закръглено правоъгълно изнесено означение 12"/>
          <p:cNvSpPr/>
          <p:nvPr/>
        </p:nvSpPr>
        <p:spPr bwMode="auto">
          <a:xfrm>
            <a:off x="8555023" y="5737489"/>
            <a:ext cx="3225800" cy="568772"/>
          </a:xfrm>
          <a:prstGeom prst="wedgeRoundRectCallout">
            <a:avLst>
              <a:gd name="adj1" fmla="val -1786"/>
              <a:gd name="adj2" fmla="val -227062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Премахваеми 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НИ.   </a:t>
            </a:r>
            <a:endParaRPr lang="bg-BG" sz="2800" b="1" dirty="0">
              <a:solidFill>
                <a:schemeClr val="bg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Закръглен правоъгълник 1"/>
          <p:cNvSpPr/>
          <p:nvPr/>
        </p:nvSpPr>
        <p:spPr bwMode="auto">
          <a:xfrm>
            <a:off x="8904764" y="3802411"/>
            <a:ext cx="3090470" cy="838200"/>
          </a:xfrm>
          <a:prstGeom prst="roundRect">
            <a:avLst/>
          </a:prstGeom>
          <a:noFill/>
          <a:ln w="19050">
            <a:solidFill>
              <a:schemeClr val="tx1">
                <a:lumMod val="75000"/>
                <a:alpha val="80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19452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3" grpId="0" animBg="1"/>
      <p:bldP spid="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9C07982-6D23-447D-9D4D-78C23E2B494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108" y="4971043"/>
            <a:ext cx="10961783" cy="768084"/>
          </a:xfrm>
        </p:spPr>
        <p:txBody>
          <a:bodyPr/>
          <a:lstStyle/>
          <a:p>
            <a:r>
              <a:rPr lang="bg-BG" dirty="0"/>
              <a:t>Правила за работа с НИ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E3B8732-F1A3-4362-921B-7817987BAE7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77315" y="5876247"/>
            <a:ext cx="11237367" cy="675365"/>
          </a:xfrm>
        </p:spPr>
        <p:txBody>
          <a:bodyPr/>
          <a:lstStyle/>
          <a:p>
            <a:r>
              <a:rPr lang="bg-BG" sz="4000" dirty="0"/>
              <a:t>Правила за работа и хардуерни особености на НИ</a:t>
            </a:r>
            <a:endParaRPr lang="en-US" sz="4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E6E881-27C0-4FD7-8EAD-6C02DC006F9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1030" name="Picture 6" descr="How to Eject External Hard Drive on Windows 10 – TechCul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3029" y="583920"/>
            <a:ext cx="6165942" cy="41209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4410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ов контейнер 1"/>
          <p:cNvSpPr>
            <a:spLocks noGrp="1"/>
          </p:cNvSpPr>
          <p:nvPr>
            <p:ph type="body" sz="quarter" idx="10"/>
          </p:nvPr>
        </p:nvSpPr>
        <p:spPr>
          <a:xfrm>
            <a:off x="415484" y="1451820"/>
            <a:ext cx="11579750" cy="3907970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bg-BG" sz="3600" dirty="0"/>
              <a:t>Не поставяйте </a:t>
            </a:r>
            <a:r>
              <a:rPr lang="bg-BG" sz="3600" b="1" dirty="0"/>
              <a:t>НИ</a:t>
            </a:r>
            <a:r>
              <a:rPr lang="bg-BG" sz="3600" dirty="0"/>
              <a:t> в близост до </a:t>
            </a:r>
            <a:r>
              <a:rPr lang="bg-BG" sz="3600" b="1" dirty="0"/>
              <a:t>отоплителни уреди</a:t>
            </a:r>
          </a:p>
          <a:p>
            <a:pPr>
              <a:lnSpc>
                <a:spcPct val="120000"/>
              </a:lnSpc>
            </a:pPr>
            <a:r>
              <a:rPr lang="bg-BG" sz="3600" dirty="0"/>
              <a:t>Предпазвайте оптичните дискове от </a:t>
            </a:r>
            <a:r>
              <a:rPr lang="bg-BG" sz="3600" b="1" dirty="0"/>
              <a:t>надраскване</a:t>
            </a:r>
            <a:r>
              <a:rPr lang="bg-BG" sz="3600" dirty="0"/>
              <a:t>, </a:t>
            </a:r>
            <a:r>
              <a:rPr lang="bg-BG" sz="3600" b="1" dirty="0"/>
              <a:t>замърсяване</a:t>
            </a:r>
            <a:r>
              <a:rPr lang="bg-BG" sz="3600" dirty="0"/>
              <a:t> и </a:t>
            </a:r>
            <a:r>
              <a:rPr lang="bg-BG" sz="3600" b="1" dirty="0"/>
              <a:t>огъване</a:t>
            </a:r>
          </a:p>
          <a:p>
            <a:pPr>
              <a:lnSpc>
                <a:spcPct val="120000"/>
              </a:lnSpc>
              <a:buClr>
                <a:schemeClr val="tx1"/>
              </a:buClr>
            </a:pPr>
            <a:r>
              <a:rPr lang="bg-BG" sz="3600" b="1" dirty="0"/>
              <a:t>Поставяйте</a:t>
            </a:r>
            <a:r>
              <a:rPr lang="bg-BG" sz="3600" dirty="0"/>
              <a:t> НИ </a:t>
            </a:r>
            <a:r>
              <a:rPr lang="bg-BG" sz="3600" b="1" dirty="0"/>
              <a:t>правилно</a:t>
            </a:r>
            <a:r>
              <a:rPr lang="bg-BG" sz="3600" dirty="0"/>
              <a:t> в устройствата за </a:t>
            </a:r>
            <a:r>
              <a:rPr lang="bg-BG" sz="3600" b="1" dirty="0"/>
              <a:t>четене</a:t>
            </a:r>
            <a:r>
              <a:rPr lang="bg-BG" sz="3600" dirty="0"/>
              <a:t>/</a:t>
            </a:r>
            <a:r>
              <a:rPr lang="bg-BG" sz="3600" b="1" dirty="0"/>
              <a:t>запис</a:t>
            </a:r>
            <a:endParaRPr lang="en-US" sz="3600" b="1" dirty="0"/>
          </a:p>
          <a:p>
            <a:pPr>
              <a:lnSpc>
                <a:spcPct val="120000"/>
              </a:lnSpc>
              <a:buClr>
                <a:schemeClr val="tx1"/>
              </a:buClr>
            </a:pPr>
            <a:r>
              <a:rPr lang="bg-BG" sz="3600" b="1" dirty="0"/>
              <a:t>Проверявайте</a:t>
            </a:r>
            <a:r>
              <a:rPr lang="bg-BG" sz="3600" dirty="0"/>
              <a:t> НИ за </a:t>
            </a:r>
            <a:r>
              <a:rPr lang="bg-BG" sz="3600" b="1" dirty="0"/>
              <a:t>грешки</a:t>
            </a:r>
            <a:r>
              <a:rPr lang="bg-BG" sz="3600" dirty="0"/>
              <a:t> в записаната </a:t>
            </a:r>
            <a:br>
              <a:rPr lang="bg-BG" sz="3600" dirty="0"/>
            </a:br>
            <a:r>
              <a:rPr lang="bg-BG" sz="3600" dirty="0"/>
              <a:t>информация и ги </a:t>
            </a:r>
            <a:r>
              <a:rPr lang="bg-BG" sz="3600" b="1" dirty="0"/>
              <a:t>поправяйте</a:t>
            </a:r>
            <a:endParaRPr lang="bg-BG" sz="360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2257ABB-6E9B-4338-8204-41F5119CB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sz="4000" dirty="0"/>
              <a:t>Правила за работа с НИ (1)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E49D84-4CEE-41B3-AA53-BEBC7EFF3AA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6" name="Картина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0355" y="4729405"/>
            <a:ext cx="4237528" cy="2040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946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2257ABB-6E9B-4338-8204-41F5119CB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sz="4000" dirty="0"/>
              <a:t>Правила за работа с НИ (2)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E49D84-4CEE-41B3-AA53-BEBC7EFF3AA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6" name="Картина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0457" y="2751393"/>
            <a:ext cx="6512866" cy="4005507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7" name="Картина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3648" y="1638472"/>
            <a:ext cx="3344952" cy="2250107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9" name="Текстов контейнер 1"/>
          <p:cNvSpPr>
            <a:spLocks noGrp="1"/>
          </p:cNvSpPr>
          <p:nvPr>
            <p:ph type="body" sz="quarter" idx="10"/>
          </p:nvPr>
        </p:nvSpPr>
        <p:spPr>
          <a:xfrm>
            <a:off x="302944" y="1238838"/>
            <a:ext cx="7954791" cy="2112124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bg-BG" sz="3600" dirty="0"/>
              <a:t>Изваждайте премахваемите НИ с </a:t>
            </a:r>
            <a:r>
              <a:rPr lang="bg-BG" sz="3600" b="1" dirty="0"/>
              <a:t>предварителна команда </a:t>
            </a:r>
            <a:r>
              <a:rPr lang="bg-BG" sz="3600" dirty="0"/>
              <a:t>към ОС</a:t>
            </a:r>
          </a:p>
        </p:txBody>
      </p:sp>
      <p:sp>
        <p:nvSpPr>
          <p:cNvPr id="10" name="Закръглено правоъгълно изнесено означение 9"/>
          <p:cNvSpPr/>
          <p:nvPr/>
        </p:nvSpPr>
        <p:spPr bwMode="auto">
          <a:xfrm>
            <a:off x="302944" y="5292950"/>
            <a:ext cx="2231949" cy="1104246"/>
          </a:xfrm>
          <a:prstGeom prst="wedgeRoundRectCallout">
            <a:avLst>
              <a:gd name="adj1" fmla="val 188751"/>
              <a:gd name="adj2" fmla="val -62201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Изберете носителя</a:t>
            </a:r>
          </a:p>
        </p:txBody>
      </p:sp>
      <p:sp>
        <p:nvSpPr>
          <p:cNvPr id="11" name="Закръглено правоъгълно изнесено означение 10"/>
          <p:cNvSpPr/>
          <p:nvPr/>
        </p:nvSpPr>
        <p:spPr bwMode="auto">
          <a:xfrm>
            <a:off x="247031" y="2765453"/>
            <a:ext cx="3104599" cy="1630538"/>
          </a:xfrm>
          <a:prstGeom prst="wedgeRoundRectCallout">
            <a:avLst>
              <a:gd name="adj1" fmla="val 128565"/>
              <a:gd name="adj2" fmla="val 25832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От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контекстното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меню изберете </a:t>
            </a:r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Извади</a:t>
            </a:r>
            <a:r>
              <a:rPr lang="en-US" sz="2800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]</a:t>
            </a:r>
            <a:endParaRPr lang="bg-BG" sz="2800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Закръглено правоъгълно изнесено означение 11"/>
          <p:cNvSpPr/>
          <p:nvPr/>
        </p:nvSpPr>
        <p:spPr bwMode="auto">
          <a:xfrm>
            <a:off x="8450212" y="4638732"/>
            <a:ext cx="3056200" cy="1828800"/>
          </a:xfrm>
          <a:prstGeom prst="wedgeRoundRectCallout">
            <a:avLst>
              <a:gd name="adj1" fmla="val -19094"/>
              <a:gd name="adj2" fmla="val -89419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Или укажете от лентата с </a:t>
            </a:r>
            <a:r>
              <a:rPr lang="bg-BG" sz="28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програмите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на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фонов режим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85538D9-7B13-7C3A-76B8-B0D8049BD1A6}"/>
              </a:ext>
            </a:extLst>
          </p:cNvPr>
          <p:cNvSpPr/>
          <p:nvPr/>
        </p:nvSpPr>
        <p:spPr bwMode="auto">
          <a:xfrm>
            <a:off x="9132425" y="2419109"/>
            <a:ext cx="2526175" cy="332284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2A31156-422D-B67E-7F55-29DD69242F51}"/>
              </a:ext>
            </a:extLst>
          </p:cNvPr>
          <p:cNvSpPr/>
          <p:nvPr/>
        </p:nvSpPr>
        <p:spPr bwMode="auto">
          <a:xfrm>
            <a:off x="5816518" y="3888578"/>
            <a:ext cx="2227888" cy="243583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20321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2" grpId="0" animBg="1"/>
      <p:bldP spid="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0E49D336-45B6-44D3-97C4-E28F8DEA2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69725" y="1656226"/>
            <a:ext cx="7581212" cy="4772369"/>
          </a:xfrm>
        </p:spPr>
        <p:txBody>
          <a:bodyPr/>
          <a:lstStyle>
            <a:lvl1pPr marL="514350" indent="-514350"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</a:defRPr>
            </a:lvl1pPr>
            <a:lvl2pPr marL="112393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1733520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3pPr>
            <a:lvl4pPr marL="234310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4pPr>
            <a:lvl5pPr marL="2952689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Обобщение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AFE522-EB7D-4931-A015-9A7E8A98517D}"/>
              </a:ext>
            </a:extLst>
          </p:cNvPr>
          <p:cNvGrpSpPr/>
          <p:nvPr/>
        </p:nvGrpSpPr>
        <p:grpSpPr>
          <a:xfrm>
            <a:off x="138891" y="1392240"/>
            <a:ext cx="10035256" cy="5300339"/>
            <a:chOff x="472011" y="1508786"/>
            <a:chExt cx="3799787" cy="4865561"/>
          </a:xfrm>
        </p:grpSpPr>
        <p:sp>
          <p:nvSpPr>
            <p:cNvPr id="10" name="Rounded Rectangle 10">
              <a:extLst>
                <a:ext uri="{FF2B5EF4-FFF2-40B4-BE49-F238E27FC236}">
                  <a16:creationId xmlns:a16="http://schemas.microsoft.com/office/drawing/2014/main" id="{18F78F23-3D09-4B63-8DF9-D49CFBB145EE}"/>
                </a:ext>
              </a:extLst>
            </p:cNvPr>
            <p:cNvSpPr/>
            <p:nvPr userDrawn="1"/>
          </p:nvSpPr>
          <p:spPr>
            <a:xfrm>
              <a:off x="472011" y="1508786"/>
              <a:ext cx="3799787" cy="4865561"/>
            </a:xfrm>
            <a:prstGeom prst="roundRect">
              <a:avLst>
                <a:gd name="adj" fmla="val 396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 dirty="0"/>
            </a:p>
          </p:txBody>
        </p:sp>
        <p:sp>
          <p:nvSpPr>
            <p:cNvPr id="11" name="Rounded Rectangle 16">
              <a:extLst>
                <a:ext uri="{FF2B5EF4-FFF2-40B4-BE49-F238E27FC236}">
                  <a16:creationId xmlns:a16="http://schemas.microsoft.com/office/drawing/2014/main" id="{F12C06CE-2BBE-46C2-B718-813794C58DF9}"/>
                </a:ext>
              </a:extLst>
            </p:cNvPr>
            <p:cNvSpPr/>
            <p:nvPr userDrawn="1"/>
          </p:nvSpPr>
          <p:spPr>
            <a:xfrm>
              <a:off x="540767" y="1781251"/>
              <a:ext cx="85794" cy="4320631"/>
            </a:xfrm>
            <a:prstGeom prst="roundRect">
              <a:avLst>
                <a:gd name="adj" fmla="val 50000"/>
              </a:avLst>
            </a:prstGeom>
            <a:solidFill>
              <a:schemeClr val="bg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>
                <a:solidFill>
                  <a:schemeClr val="bg1"/>
                </a:solidFill>
              </a:endParaRPr>
            </a:p>
          </p:txBody>
        </p:sp>
        <p:sp>
          <p:nvSpPr>
            <p:cNvPr id="12" name="Half Frame 11">
              <a:extLst>
                <a:ext uri="{FF2B5EF4-FFF2-40B4-BE49-F238E27FC236}">
                  <a16:creationId xmlns:a16="http://schemas.microsoft.com/office/drawing/2014/main" id="{66CDBB1E-AF3C-43FC-9F34-2DD691F81726}"/>
                </a:ext>
              </a:extLst>
            </p:cNvPr>
            <p:cNvSpPr/>
            <p:nvPr userDrawn="1"/>
          </p:nvSpPr>
          <p:spPr>
            <a:xfrm rot="5400000">
              <a:off x="3762569" y="1912372"/>
              <a:ext cx="669775" cy="238503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>
                <a:solidFill>
                  <a:schemeClr val="tx1"/>
                </a:solidFill>
              </a:endParaRP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CCC3A316-993C-4741-8826-E104F27650A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9309323" y="3072997"/>
            <a:ext cx="2882677" cy="3119781"/>
          </a:xfrm>
          <a:prstGeom prst="rect">
            <a:avLst/>
          </a:prstGeom>
        </p:spPr>
      </p:pic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B96A0DF8-27E7-4DC8-BBE3-7238AAAEB845}"/>
              </a:ext>
            </a:extLst>
          </p:cNvPr>
          <p:cNvSpPr txBox="1">
            <a:spLocks/>
          </p:cNvSpPr>
          <p:nvPr/>
        </p:nvSpPr>
        <p:spPr>
          <a:xfrm>
            <a:off x="557195" y="1547936"/>
            <a:ext cx="9472821" cy="5081546"/>
          </a:xfrm>
          <a:prstGeom prst="rect">
            <a:avLst/>
          </a:prstGeom>
        </p:spPr>
        <p:txBody>
          <a:bodyPr vert="horz" lIns="108000" tIns="36000" rIns="108000" bIns="36000" rtlCol="0">
            <a:noAutofit/>
          </a:bodyPr>
          <a:lstStyle>
            <a:lvl1pPr marL="456915" indent="-456915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buClr>
                <a:schemeClr val="bg2"/>
              </a:buClr>
            </a:pPr>
            <a:r>
              <a:rPr lang="bg-BG" sz="3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Носител на информация</a:t>
            </a:r>
            <a:r>
              <a:rPr lang="bg-BG" sz="3000" dirty="0">
                <a:solidFill>
                  <a:schemeClr val="bg2"/>
                </a:solidFill>
              </a:rPr>
              <a:t> – служи за трайно съхраняване на информация </a:t>
            </a:r>
          </a:p>
          <a:p>
            <a:pPr>
              <a:lnSpc>
                <a:spcPct val="110000"/>
              </a:lnSpc>
              <a:buClr>
                <a:schemeClr val="bg2"/>
              </a:buClr>
            </a:pPr>
            <a:r>
              <a:rPr lang="bg-BG" sz="3000" dirty="0">
                <a:solidFill>
                  <a:schemeClr val="bg2"/>
                </a:solidFill>
              </a:rPr>
              <a:t>Видове</a:t>
            </a:r>
            <a:r>
              <a:rPr lang="bg-BG" sz="3000" b="1" dirty="0">
                <a:solidFill>
                  <a:schemeClr val="bg2"/>
                </a:solidFill>
              </a:rPr>
              <a:t> </a:t>
            </a:r>
            <a:r>
              <a:rPr lang="bg-BG" sz="3000" dirty="0">
                <a:solidFill>
                  <a:schemeClr val="bg2"/>
                </a:solidFill>
              </a:rPr>
              <a:t>– </a:t>
            </a:r>
            <a:r>
              <a:rPr lang="en-US" sz="3000" b="1" dirty="0">
                <a:solidFill>
                  <a:schemeClr val="bg2"/>
                </a:solidFill>
              </a:rPr>
              <a:t>HDD</a:t>
            </a:r>
            <a:r>
              <a:rPr lang="en-US" sz="3000" dirty="0">
                <a:solidFill>
                  <a:schemeClr val="bg2"/>
                </a:solidFill>
              </a:rPr>
              <a:t>, </a:t>
            </a:r>
            <a:r>
              <a:rPr lang="en-US" sz="3000" b="1" dirty="0">
                <a:solidFill>
                  <a:schemeClr val="bg2"/>
                </a:solidFill>
              </a:rPr>
              <a:t>SSD</a:t>
            </a:r>
            <a:r>
              <a:rPr lang="en-US" sz="3000" dirty="0">
                <a:solidFill>
                  <a:schemeClr val="bg2"/>
                </a:solidFill>
              </a:rPr>
              <a:t>, </a:t>
            </a:r>
            <a:r>
              <a:rPr lang="en-US" sz="3000" b="1" dirty="0">
                <a:solidFill>
                  <a:schemeClr val="bg2"/>
                </a:solidFill>
              </a:rPr>
              <a:t>CD</a:t>
            </a:r>
            <a:r>
              <a:rPr lang="en-US" sz="3000" dirty="0">
                <a:solidFill>
                  <a:schemeClr val="bg2"/>
                </a:solidFill>
              </a:rPr>
              <a:t>, </a:t>
            </a:r>
            <a:r>
              <a:rPr lang="en-US" sz="3000" b="1" dirty="0">
                <a:solidFill>
                  <a:schemeClr val="bg2"/>
                </a:solidFill>
              </a:rPr>
              <a:t>DVD</a:t>
            </a:r>
            <a:r>
              <a:rPr lang="en-US" sz="3000" dirty="0">
                <a:solidFill>
                  <a:schemeClr val="bg2"/>
                </a:solidFill>
              </a:rPr>
              <a:t>, </a:t>
            </a:r>
            <a:r>
              <a:rPr lang="bg-BG" sz="3000" b="1" dirty="0">
                <a:solidFill>
                  <a:schemeClr val="bg2"/>
                </a:solidFill>
              </a:rPr>
              <a:t>флаш</a:t>
            </a:r>
            <a:r>
              <a:rPr lang="bg-BG" sz="3000" dirty="0">
                <a:solidFill>
                  <a:schemeClr val="bg2"/>
                </a:solidFill>
              </a:rPr>
              <a:t> и </a:t>
            </a:r>
            <a:r>
              <a:rPr lang="bg-BG" sz="3000" b="1" dirty="0">
                <a:solidFill>
                  <a:schemeClr val="bg2"/>
                </a:solidFill>
              </a:rPr>
              <a:t>карта памет</a:t>
            </a:r>
          </a:p>
          <a:p>
            <a:pPr>
              <a:lnSpc>
                <a:spcPct val="110000"/>
              </a:lnSpc>
              <a:buClr>
                <a:schemeClr val="bg2"/>
              </a:buClr>
            </a:pPr>
            <a:r>
              <a:rPr lang="bg-BG" sz="3000" dirty="0">
                <a:solidFill>
                  <a:schemeClr val="bg2"/>
                </a:solidFill>
              </a:rPr>
              <a:t>Всеки НИ има </a:t>
            </a:r>
            <a:r>
              <a:rPr lang="bg-BG" sz="3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физическо</a:t>
            </a:r>
            <a:r>
              <a:rPr lang="bg-BG" sz="3000" dirty="0">
                <a:solidFill>
                  <a:schemeClr val="bg2"/>
                </a:solidFill>
              </a:rPr>
              <a:t> и </a:t>
            </a:r>
            <a:r>
              <a:rPr lang="bg-BG" sz="3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логическо</a:t>
            </a:r>
            <a:r>
              <a:rPr lang="bg-BG" sz="3000" dirty="0">
                <a:solidFill>
                  <a:schemeClr val="bg2"/>
                </a:solidFill>
              </a:rPr>
              <a:t> име</a:t>
            </a:r>
          </a:p>
          <a:p>
            <a:pPr>
              <a:lnSpc>
                <a:spcPct val="110000"/>
              </a:lnSpc>
              <a:buClr>
                <a:schemeClr val="bg2"/>
              </a:buClr>
            </a:pPr>
            <a:r>
              <a:rPr lang="bg-BG" sz="3000" dirty="0">
                <a:solidFill>
                  <a:schemeClr val="bg2"/>
                </a:solidFill>
              </a:rPr>
              <a:t> Правила за работа с НИ:</a:t>
            </a:r>
          </a:p>
          <a:p>
            <a:pPr lvl="1">
              <a:lnSpc>
                <a:spcPct val="110000"/>
              </a:lnSpc>
              <a:spcAft>
                <a:spcPts val="0"/>
              </a:spcAft>
              <a:buClr>
                <a:schemeClr val="bg2"/>
              </a:buClr>
            </a:pPr>
            <a:r>
              <a:rPr lang="bg-BG" sz="2900" dirty="0">
                <a:solidFill>
                  <a:schemeClr val="bg2"/>
                </a:solidFill>
              </a:rPr>
              <a:t>Правилно </a:t>
            </a:r>
            <a:r>
              <a:rPr lang="bg-BG" sz="2900" b="1" dirty="0">
                <a:solidFill>
                  <a:schemeClr val="bg2"/>
                </a:solidFill>
              </a:rPr>
              <a:t>поставяне</a:t>
            </a:r>
            <a:r>
              <a:rPr lang="bg-BG" sz="2900" dirty="0">
                <a:solidFill>
                  <a:schemeClr val="bg2"/>
                </a:solidFill>
              </a:rPr>
              <a:t>/</a:t>
            </a:r>
            <a:r>
              <a:rPr lang="bg-BG" sz="2900" b="1" dirty="0">
                <a:solidFill>
                  <a:schemeClr val="bg2"/>
                </a:solidFill>
              </a:rPr>
              <a:t>изваждане</a:t>
            </a:r>
          </a:p>
          <a:p>
            <a:pPr lvl="1">
              <a:lnSpc>
                <a:spcPct val="110000"/>
              </a:lnSpc>
              <a:spcAft>
                <a:spcPts val="0"/>
              </a:spcAft>
              <a:buClr>
                <a:schemeClr val="bg2"/>
              </a:buClr>
            </a:pPr>
            <a:r>
              <a:rPr lang="bg-BG" sz="2900" dirty="0">
                <a:solidFill>
                  <a:schemeClr val="bg2"/>
                </a:solidFill>
              </a:rPr>
              <a:t>Предпазване от отоплителни уреди за </a:t>
            </a:r>
            <a:r>
              <a:rPr lang="en-US" sz="2900" b="1" dirty="0">
                <a:solidFill>
                  <a:schemeClr val="bg2"/>
                </a:solidFill>
              </a:rPr>
              <a:t>CD</a:t>
            </a:r>
            <a:r>
              <a:rPr lang="en-US" sz="2900" dirty="0">
                <a:solidFill>
                  <a:schemeClr val="bg2"/>
                </a:solidFill>
              </a:rPr>
              <a:t> </a:t>
            </a:r>
            <a:r>
              <a:rPr lang="bg-BG" sz="2900" dirty="0">
                <a:solidFill>
                  <a:schemeClr val="bg2"/>
                </a:solidFill>
              </a:rPr>
              <a:t>и </a:t>
            </a:r>
            <a:r>
              <a:rPr lang="en-US" sz="2900" b="1" dirty="0">
                <a:solidFill>
                  <a:schemeClr val="bg2"/>
                </a:solidFill>
              </a:rPr>
              <a:t>DVD</a:t>
            </a:r>
            <a:r>
              <a:rPr lang="bg-BG" sz="2900" dirty="0">
                <a:solidFill>
                  <a:schemeClr val="bg2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28394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0" y="6400800"/>
            <a:ext cx="12114213" cy="363538"/>
          </a:xfrm>
        </p:spPr>
        <p:txBody>
          <a:bodyPr>
            <a:normAutofit fontScale="62500" lnSpcReduction="20000"/>
          </a:bodyPr>
          <a:lstStyle/>
          <a:p>
            <a:pPr algn="ctr"/>
            <a:r>
              <a:rPr lang="en-US" dirty="0">
                <a:hlinkClick r:id="rId3"/>
              </a:rPr>
              <a:t>https://softuni.bg/opencourses/train-the-trainers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6839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Съдържание</a:t>
            </a:r>
          </a:p>
        </p:txBody>
      </p:sp>
      <p:sp>
        <p:nvSpPr>
          <p:cNvPr id="444419" name="Rectangle 3"/>
          <p:cNvSpPr>
            <a:spLocks noGrp="1" noChangeArrowheads="1"/>
          </p:cNvSpPr>
          <p:nvPr>
            <p:ph type="body" sz="quarter" idx="13"/>
          </p:nvPr>
        </p:nvSpPr>
        <p:spPr>
          <a:xfrm>
            <a:off x="243250" y="1371604"/>
            <a:ext cx="8735524" cy="5334437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bg-BG" sz="3400" dirty="0">
                <a:solidFill>
                  <a:schemeClr val="bg1"/>
                </a:solidFill>
              </a:rPr>
              <a:t>͏</a:t>
            </a:r>
            <a:r>
              <a:rPr lang="bg-BG" sz="3400" b="1" dirty="0">
                <a:solidFill>
                  <a:schemeClr val="bg1"/>
                </a:solidFill>
              </a:rPr>
              <a:t>Носител на информация </a:t>
            </a:r>
            <a:r>
              <a:rPr lang="bg-BG" sz="3400" dirty="0"/>
              <a:t>(</a:t>
            </a:r>
            <a:r>
              <a:rPr lang="bg-BG" sz="3400" b="1" dirty="0"/>
              <a:t>НИ</a:t>
            </a:r>
            <a:r>
              <a:rPr lang="bg-BG" sz="3400" dirty="0"/>
              <a:t>)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bg-BG" sz="3400" dirty="0"/>
              <a:t>Най-често използвани НИ</a:t>
            </a:r>
          </a:p>
          <a:p>
            <a:pPr>
              <a:lnSpc>
                <a:spcPct val="100000"/>
              </a:lnSpc>
              <a:spcBef>
                <a:spcPts val="1200"/>
              </a:spcBef>
              <a:buClr>
                <a:schemeClr val="tx1"/>
              </a:buClr>
            </a:pPr>
            <a:r>
              <a:rPr lang="bg-BG" sz="3400" dirty="0">
                <a:solidFill>
                  <a:schemeClr val="bg1"/>
                </a:solidFill>
              </a:rPr>
              <a:t>͏͏</a:t>
            </a:r>
            <a:r>
              <a:rPr lang="bg-BG" sz="3400" b="1" dirty="0"/>
              <a:t>Устройства за достъп</a:t>
            </a:r>
            <a:r>
              <a:rPr lang="bg-BG" sz="3400" dirty="0"/>
              <a:t> до </a:t>
            </a:r>
            <a:r>
              <a:rPr lang="bg-BG" sz="3400" b="1" dirty="0"/>
              <a:t>НИ</a:t>
            </a:r>
          </a:p>
          <a:p>
            <a:pPr>
              <a:lnSpc>
                <a:spcPct val="100000"/>
              </a:lnSpc>
              <a:spcBef>
                <a:spcPts val="1200"/>
              </a:spcBef>
              <a:buClr>
                <a:schemeClr val="tx1"/>
              </a:buClr>
            </a:pPr>
            <a:r>
              <a:rPr lang="bg-BG" sz="3400" dirty="0">
                <a:solidFill>
                  <a:schemeClr val="bg1"/>
                </a:solidFill>
              </a:rPr>
              <a:t>͏͏͏</a:t>
            </a:r>
            <a:r>
              <a:rPr lang="bg-BG" sz="3400" b="1" dirty="0"/>
              <a:t>Логическо</a:t>
            </a:r>
            <a:r>
              <a:rPr lang="bg-BG" sz="3400" b="1" dirty="0">
                <a:solidFill>
                  <a:schemeClr val="bg1"/>
                </a:solidFill>
              </a:rPr>
              <a:t> </a:t>
            </a:r>
            <a:r>
              <a:rPr lang="bg-BG" sz="3400" dirty="0"/>
              <a:t>и </a:t>
            </a:r>
            <a:r>
              <a:rPr lang="bg-BG" sz="3400" b="1" dirty="0"/>
              <a:t>физическо име </a:t>
            </a:r>
            <a:r>
              <a:rPr lang="bg-BG" sz="3400" dirty="0"/>
              <a:t>на НИ</a:t>
            </a:r>
          </a:p>
          <a:p>
            <a:pPr>
              <a:lnSpc>
                <a:spcPct val="100000"/>
              </a:lnSpc>
              <a:spcBef>
                <a:spcPts val="1200"/>
              </a:spcBef>
              <a:buClr>
                <a:schemeClr val="tx1"/>
              </a:buClr>
            </a:pPr>
            <a:r>
              <a:rPr lang="en-US" sz="3400" dirty="0"/>
              <a:t>͏</a:t>
            </a:r>
            <a:r>
              <a:rPr lang="bg-BG" sz="3400" b="1" dirty="0"/>
              <a:t>Правила</a:t>
            </a:r>
            <a:r>
              <a:rPr lang="bg-BG" sz="3400" dirty="0"/>
              <a:t> за работа с </a:t>
            </a:r>
            <a:r>
              <a:rPr lang="bg-BG" sz="3400" b="1" dirty="0"/>
              <a:t>НИ</a:t>
            </a:r>
            <a:r>
              <a:rPr lang="bg-BG" sz="3400" dirty="0"/>
              <a:t>͏</a:t>
            </a:r>
            <a:endParaRPr lang="en-US" sz="34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dirty="0"/>
              <a:t>Този курс </a:t>
            </a:r>
            <a:r>
              <a:rPr lang="en-US" dirty="0"/>
              <a:t>(</a:t>
            </a:r>
            <a:r>
              <a:rPr lang="bg-BG" dirty="0"/>
              <a:t>слайдове, примери, демонстрации, видеа, домашни и др.) притежават лиценза </a:t>
            </a:r>
            <a:r>
              <a:rPr lang="en-US" dirty="0"/>
              <a:t>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</a:t>
            </a:r>
            <a:endParaRPr lang="en-US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Лиценз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3448" y="3810000"/>
            <a:ext cx="4642333" cy="1624244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7765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7D3F004-A688-465E-A5F9-7CDFBE013FE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108" y="4846515"/>
            <a:ext cx="10961783" cy="768084"/>
          </a:xfrm>
        </p:spPr>
        <p:txBody>
          <a:bodyPr/>
          <a:lstStyle/>
          <a:p>
            <a:r>
              <a:rPr lang="bg-BG" sz="5400" dirty="0"/>
              <a:t>Носители на информация</a:t>
            </a:r>
          </a:p>
        </p:txBody>
      </p:sp>
      <p:sp>
        <p:nvSpPr>
          <p:cNvPr id="3" name="Текстов контейнер 2"/>
          <p:cNvSpPr>
            <a:spLocks noGrp="1"/>
          </p:cNvSpPr>
          <p:nvPr>
            <p:ph type="body" sz="quarter" idx="11"/>
          </p:nvPr>
        </p:nvSpPr>
        <p:spPr>
          <a:xfrm>
            <a:off x="615107" y="5788219"/>
            <a:ext cx="10961783" cy="675365"/>
          </a:xfrm>
        </p:spPr>
        <p:txBody>
          <a:bodyPr/>
          <a:lstStyle/>
          <a:p>
            <a:pPr marL="475939" lvl="1" indent="0" algn="ctr">
              <a:buNone/>
            </a:pPr>
            <a:r>
              <a:rPr lang="en-US" sz="4000" dirty="0"/>
              <a:t>HDD, SSD, CD, DVD, </a:t>
            </a:r>
            <a:r>
              <a:rPr lang="bg-BG" sz="4000" dirty="0"/>
              <a:t>Флаш памет, Карта памет</a:t>
            </a:r>
          </a:p>
        </p:txBody>
      </p:sp>
      <p:pic>
        <p:nvPicPr>
          <p:cNvPr id="2050" name="Picture 2" descr="https://uomus.edu.iq/img/depimages/newsimages/WameedMUCDepNew_2022_12141929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694" y="518524"/>
            <a:ext cx="4044611" cy="40446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7465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E49D84-4CEE-41B3-AA53-BEBC7EFF3AA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D84BB08-D975-4CFE-8D0F-C329F601A9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33178" y="1300231"/>
            <a:ext cx="9747645" cy="5285207"/>
          </a:xfrm>
        </p:spPr>
        <p:txBody>
          <a:bodyPr>
            <a:noAutofit/>
          </a:bodyPr>
          <a:lstStyle/>
          <a:p>
            <a:pPr>
              <a:buClr>
                <a:schemeClr val="tx1"/>
              </a:buClr>
            </a:pPr>
            <a:r>
              <a:rPr lang="bg-BG" sz="3400" b="1" dirty="0">
                <a:solidFill>
                  <a:schemeClr val="bg1"/>
                </a:solidFill>
              </a:rPr>
              <a:t>Носител на информация </a:t>
            </a:r>
            <a:r>
              <a:rPr lang="bg-BG" sz="3400" dirty="0"/>
              <a:t>(</a:t>
            </a:r>
            <a:r>
              <a:rPr lang="en-US" sz="3400" b="1" dirty="0"/>
              <a:t>Data Storage</a:t>
            </a:r>
            <a:r>
              <a:rPr lang="bg-BG" sz="3400" dirty="0"/>
              <a:t>)</a:t>
            </a:r>
            <a:r>
              <a:rPr lang="en-US" sz="3400" dirty="0"/>
              <a:t> – </a:t>
            </a:r>
            <a:r>
              <a:rPr lang="bg-BG" sz="3400" dirty="0"/>
              <a:t>средство за трайно съхраняване на информация</a:t>
            </a:r>
          </a:p>
          <a:p>
            <a:pPr>
              <a:buClr>
                <a:schemeClr val="tx1"/>
              </a:buClr>
            </a:pPr>
            <a:r>
              <a:rPr lang="bg-BG" sz="3400" dirty="0"/>
              <a:t>Служи за:</a:t>
            </a:r>
          </a:p>
          <a:p>
            <a:pPr lvl="1">
              <a:buClr>
                <a:schemeClr val="tx1"/>
              </a:buClr>
            </a:pPr>
            <a:r>
              <a:rPr lang="bg-BG" sz="3200" b="1" dirty="0">
                <a:solidFill>
                  <a:schemeClr val="bg1"/>
                </a:solidFill>
              </a:rPr>
              <a:t>Съхраняване</a:t>
            </a:r>
            <a:r>
              <a:rPr lang="bg-BG" sz="3200" dirty="0"/>
              <a:t> на </a:t>
            </a:r>
            <a:r>
              <a:rPr lang="bg-BG" sz="3200" b="1" dirty="0"/>
              <a:t>данните</a:t>
            </a:r>
            <a:r>
              <a:rPr lang="bg-BG" sz="3200" dirty="0"/>
              <a:t> след</a:t>
            </a:r>
            <a:r>
              <a:rPr lang="bg-BG" sz="3200" b="1" dirty="0"/>
              <a:t> изключване </a:t>
            </a:r>
            <a:r>
              <a:rPr lang="bg-BG" sz="3200" dirty="0"/>
              <a:t>на </a:t>
            </a:r>
            <a:r>
              <a:rPr lang="bg-BG" sz="3200" b="1" dirty="0"/>
              <a:t>компютъра</a:t>
            </a:r>
          </a:p>
          <a:p>
            <a:pPr lvl="1">
              <a:buClr>
                <a:schemeClr val="tx1"/>
              </a:buClr>
            </a:pPr>
            <a:r>
              <a:rPr lang="bg-BG" sz="3200" b="1" dirty="0">
                <a:solidFill>
                  <a:schemeClr val="bg1"/>
                </a:solidFill>
              </a:rPr>
              <a:t>Прехвърляне</a:t>
            </a:r>
            <a:r>
              <a:rPr lang="bg-BG" sz="3200" dirty="0"/>
              <a:t> на </a:t>
            </a:r>
            <a:r>
              <a:rPr lang="bg-BG" sz="3200" b="1" dirty="0"/>
              <a:t>информация</a:t>
            </a:r>
            <a:r>
              <a:rPr lang="bg-BG" sz="3200" dirty="0"/>
              <a:t> към </a:t>
            </a:r>
            <a:r>
              <a:rPr lang="bg-BG" sz="3200" b="1" dirty="0"/>
              <a:t>други компютри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2257ABB-6E9B-4338-8204-41F5119CB7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8246" y="303950"/>
            <a:ext cx="8399495" cy="882654"/>
          </a:xfrm>
        </p:spPr>
        <p:txBody>
          <a:bodyPr>
            <a:normAutofit/>
          </a:bodyPr>
          <a:lstStyle/>
          <a:p>
            <a:r>
              <a:rPr lang="bg-BG" sz="4000" dirty="0"/>
              <a:t>Носители на информация</a:t>
            </a:r>
          </a:p>
        </p:txBody>
      </p:sp>
    </p:spTree>
    <p:extLst>
      <p:ext uri="{BB962C8B-B14F-4D97-AF65-F5344CB8AC3E}">
        <p14:creationId xmlns:p14="http://schemas.microsoft.com/office/powerpoint/2010/main" val="2998033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D84BB08-D975-4CFE-8D0F-C329F601A9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9499" y="1350552"/>
            <a:ext cx="11936045" cy="5201066"/>
          </a:xfrm>
        </p:spPr>
        <p:txBody>
          <a:bodyPr>
            <a:noAutofit/>
          </a:bodyPr>
          <a:lstStyle/>
          <a:p>
            <a:pPr marL="0" lvl="1">
              <a:lnSpc>
                <a:spcPct val="125000"/>
              </a:lnSpc>
              <a:buClr>
                <a:schemeClr val="tx1"/>
              </a:buClr>
            </a:pPr>
            <a:r>
              <a:rPr lang="bg-BG" sz="3200" b="1" dirty="0">
                <a:solidFill>
                  <a:schemeClr val="bg1"/>
                </a:solidFill>
              </a:rPr>
              <a:t>Твърди дискове</a:t>
            </a:r>
            <a:r>
              <a:rPr lang="en-US" sz="3200" b="1" dirty="0">
                <a:solidFill>
                  <a:schemeClr val="bg1"/>
                </a:solidFill>
              </a:rPr>
              <a:t> </a:t>
            </a:r>
            <a:r>
              <a:rPr lang="en-US" sz="3200" dirty="0"/>
              <a:t>(Hard Disk Drive, </a:t>
            </a:r>
            <a:r>
              <a:rPr lang="en-US" sz="3200" b="1" dirty="0"/>
              <a:t>HDD</a:t>
            </a:r>
            <a:r>
              <a:rPr lang="en-US" sz="3200" dirty="0"/>
              <a:t>)</a:t>
            </a:r>
            <a:r>
              <a:rPr lang="bg-BG" sz="3200" dirty="0"/>
              <a:t> – външни и вътрешни</a:t>
            </a:r>
          </a:p>
          <a:p>
            <a:pPr marL="0" lvl="1">
              <a:lnSpc>
                <a:spcPct val="125000"/>
              </a:lnSpc>
              <a:buClr>
                <a:schemeClr val="tx1"/>
              </a:buClr>
            </a:pPr>
            <a:r>
              <a:rPr lang="bg-BG" sz="3200" b="1" dirty="0">
                <a:solidFill>
                  <a:schemeClr val="bg1"/>
                </a:solidFill>
              </a:rPr>
              <a:t>Дискети</a:t>
            </a:r>
            <a:r>
              <a:rPr lang="bg-BG" sz="3200" dirty="0"/>
              <a:t> – (</a:t>
            </a:r>
            <a:r>
              <a:rPr lang="en-US" sz="3200" dirty="0"/>
              <a:t>Floppy Disk Drive, </a:t>
            </a:r>
            <a:r>
              <a:rPr lang="en-US" sz="3200" b="1" dirty="0"/>
              <a:t>FDD</a:t>
            </a:r>
            <a:r>
              <a:rPr lang="bg-BG" sz="3200" dirty="0"/>
              <a:t>)</a:t>
            </a:r>
            <a:r>
              <a:rPr lang="en-US" sz="3200" dirty="0"/>
              <a:t> – </a:t>
            </a:r>
            <a:r>
              <a:rPr lang="bg-BG" sz="3200" dirty="0"/>
              <a:t>сега почти не се ползват</a:t>
            </a:r>
          </a:p>
          <a:p>
            <a:pPr marL="0" lvl="1">
              <a:lnSpc>
                <a:spcPct val="125000"/>
              </a:lnSpc>
              <a:buClr>
                <a:schemeClr val="tx1"/>
              </a:buClr>
            </a:pPr>
            <a:r>
              <a:rPr lang="bg-BG" sz="3200" b="1" dirty="0">
                <a:solidFill>
                  <a:schemeClr val="bg1"/>
                </a:solidFill>
              </a:rPr>
              <a:t>Солиден диск </a:t>
            </a:r>
            <a:r>
              <a:rPr lang="en-US" sz="3200" dirty="0"/>
              <a:t>(Solid-State Drive, </a:t>
            </a:r>
            <a:r>
              <a:rPr lang="en-US" sz="3200" b="1" dirty="0"/>
              <a:t>SSD</a:t>
            </a:r>
            <a:r>
              <a:rPr lang="en-US" sz="3200" dirty="0"/>
              <a:t>)</a:t>
            </a:r>
            <a:endParaRPr lang="bg-BG" sz="3200" dirty="0"/>
          </a:p>
          <a:p>
            <a:pPr marL="0" lvl="1">
              <a:lnSpc>
                <a:spcPct val="125000"/>
              </a:lnSpc>
              <a:buClr>
                <a:schemeClr val="tx1"/>
              </a:buClr>
            </a:pPr>
            <a:r>
              <a:rPr lang="bg-BG" sz="3200" b="1" dirty="0">
                <a:solidFill>
                  <a:schemeClr val="bg1"/>
                </a:solidFill>
              </a:rPr>
              <a:t>Оптични дискове </a:t>
            </a:r>
            <a:r>
              <a:rPr lang="bg-BG" sz="3200" dirty="0"/>
              <a:t>– </a:t>
            </a:r>
            <a:r>
              <a:rPr lang="en-US" sz="3200" dirty="0"/>
              <a:t>Compact Disc</a:t>
            </a:r>
            <a:r>
              <a:rPr lang="bg-BG" sz="3200" dirty="0"/>
              <a:t> (</a:t>
            </a:r>
            <a:r>
              <a:rPr lang="en-US" sz="3200" b="1" dirty="0"/>
              <a:t>CD</a:t>
            </a:r>
            <a:r>
              <a:rPr lang="en-US" sz="3200" dirty="0"/>
              <a:t>) </a:t>
            </a:r>
            <a:r>
              <a:rPr lang="bg-BG" sz="3200" dirty="0"/>
              <a:t>и </a:t>
            </a:r>
            <a:r>
              <a:rPr lang="en-US" sz="3200" dirty="0"/>
              <a:t>Digital Versatile Disc </a:t>
            </a:r>
            <a:r>
              <a:rPr lang="bg-BG" sz="3200" dirty="0"/>
              <a:t>(</a:t>
            </a:r>
            <a:r>
              <a:rPr lang="en-US" sz="3200" b="1" dirty="0"/>
              <a:t>DVD</a:t>
            </a:r>
            <a:r>
              <a:rPr lang="en-US" sz="3200" dirty="0"/>
              <a:t>)</a:t>
            </a:r>
            <a:endParaRPr lang="bg-BG" sz="3200" dirty="0"/>
          </a:p>
          <a:p>
            <a:pPr marL="0" lvl="1">
              <a:lnSpc>
                <a:spcPct val="125000"/>
              </a:lnSpc>
              <a:buClr>
                <a:schemeClr val="tx1"/>
              </a:buClr>
            </a:pPr>
            <a:r>
              <a:rPr lang="bg-BG" sz="3200" b="1" dirty="0">
                <a:solidFill>
                  <a:schemeClr val="bg1"/>
                </a:solidFill>
              </a:rPr>
              <a:t>Флаш памет</a:t>
            </a:r>
            <a:r>
              <a:rPr lang="en-US" sz="3200" b="1" dirty="0">
                <a:solidFill>
                  <a:schemeClr val="bg1"/>
                </a:solidFill>
              </a:rPr>
              <a:t> </a:t>
            </a:r>
            <a:r>
              <a:rPr lang="en-US" sz="3200" dirty="0"/>
              <a:t>(</a:t>
            </a:r>
            <a:r>
              <a:rPr lang="en-US" sz="3200" b="1" dirty="0"/>
              <a:t>Flash</a:t>
            </a:r>
            <a:r>
              <a:rPr lang="en-US" sz="3200" dirty="0"/>
              <a:t>)</a:t>
            </a:r>
            <a:endParaRPr lang="bg-BG" sz="3200" dirty="0"/>
          </a:p>
          <a:p>
            <a:pPr marL="0" lvl="1">
              <a:lnSpc>
                <a:spcPct val="125000"/>
              </a:lnSpc>
              <a:buClr>
                <a:schemeClr val="tx1"/>
              </a:buClr>
            </a:pPr>
            <a:r>
              <a:rPr lang="bg-BG" sz="3200" b="1" dirty="0">
                <a:solidFill>
                  <a:schemeClr val="bg1"/>
                </a:solidFill>
              </a:rPr>
              <a:t>Карта памет</a:t>
            </a:r>
            <a:r>
              <a:rPr lang="en-US" sz="3200" b="1" dirty="0">
                <a:solidFill>
                  <a:schemeClr val="bg1"/>
                </a:solidFill>
              </a:rPr>
              <a:t> </a:t>
            </a:r>
            <a:r>
              <a:rPr lang="en-US" sz="3200" dirty="0"/>
              <a:t>(</a:t>
            </a:r>
            <a:r>
              <a:rPr lang="en-US" sz="3200" b="1" dirty="0"/>
              <a:t>Memory Card</a:t>
            </a:r>
            <a:r>
              <a:rPr lang="en-US" sz="3200" dirty="0"/>
              <a:t>)</a:t>
            </a:r>
            <a:endParaRPr lang="bg-BG" sz="320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2257ABB-6E9B-4338-8204-41F5119CB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sz="4000" dirty="0"/>
              <a:t>Често използвани НИ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E49D84-4CEE-41B3-AA53-BEBC7EFF3AA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2402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986" y="1286682"/>
            <a:ext cx="4653593" cy="343613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52257ABB-6E9B-4338-8204-41F5119CB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sz="4000" dirty="0"/>
              <a:t>Твърди дискове и статични дискове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E49D84-4CEE-41B3-AA53-BEBC7EFF3AA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3078" name="Picture 6" descr="https://ardes.bg/uploads/original/samsung-ssd-870-qvo-1tb-int-2-5-sata-iii-v-nand-4b-288745.jpg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1179" y="4500743"/>
            <a:ext cx="3074401" cy="2147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Закръглено правоъгълно изнесено означение 10"/>
          <p:cNvSpPr/>
          <p:nvPr/>
        </p:nvSpPr>
        <p:spPr bwMode="auto">
          <a:xfrm>
            <a:off x="190405" y="1244446"/>
            <a:ext cx="2032290" cy="1104246"/>
          </a:xfrm>
          <a:prstGeom prst="wedgeRoundRectCallout">
            <a:avLst>
              <a:gd name="adj1" fmla="val 36891"/>
              <a:gd name="adj2" fmla="val 69063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HDD,</a:t>
            </a:r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вътрешен</a:t>
            </a:r>
          </a:p>
        </p:txBody>
      </p:sp>
      <p:sp>
        <p:nvSpPr>
          <p:cNvPr id="12" name="Закръглено правоъгълно изнесено означение 11"/>
          <p:cNvSpPr/>
          <p:nvPr/>
        </p:nvSpPr>
        <p:spPr bwMode="auto">
          <a:xfrm>
            <a:off x="9617329" y="1286682"/>
            <a:ext cx="1681682" cy="1004919"/>
          </a:xfrm>
          <a:prstGeom prst="wedgeRoundRectCallout">
            <a:avLst>
              <a:gd name="adj1" fmla="val -60609"/>
              <a:gd name="adj2" fmla="val 71358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HDD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b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външен</a:t>
            </a:r>
          </a:p>
        </p:txBody>
      </p:sp>
      <p:sp>
        <p:nvSpPr>
          <p:cNvPr id="13" name="Закръглено правоъгълно изнесено означение 12"/>
          <p:cNvSpPr/>
          <p:nvPr/>
        </p:nvSpPr>
        <p:spPr bwMode="auto">
          <a:xfrm>
            <a:off x="9772137" y="3305908"/>
            <a:ext cx="1837885" cy="889979"/>
          </a:xfrm>
          <a:prstGeom prst="wedgeRoundRectCallout">
            <a:avLst>
              <a:gd name="adj1" fmla="val -42084"/>
              <a:gd name="adj2" fmla="val 82558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SSD,</a:t>
            </a:r>
            <a:b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тип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SATA</a:t>
            </a:r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Закръглено правоъгълно изнесено означение 13"/>
          <p:cNvSpPr/>
          <p:nvPr/>
        </p:nvSpPr>
        <p:spPr bwMode="auto">
          <a:xfrm>
            <a:off x="229117" y="4195887"/>
            <a:ext cx="1712225" cy="949406"/>
          </a:xfrm>
          <a:prstGeom prst="wedgeRoundRectCallout">
            <a:avLst>
              <a:gd name="adj1" fmla="val 44151"/>
              <a:gd name="adj2" fmla="val 79792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SSD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</a:t>
            </a:r>
            <a:b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тип М.2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6771" y="1108977"/>
            <a:ext cx="3461558" cy="346155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1342" y="5145293"/>
            <a:ext cx="4486641" cy="172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300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ов контейнер 2"/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8686718" cy="5201066"/>
          </a:xfrm>
        </p:spPr>
        <p:txBody>
          <a:bodyPr/>
          <a:lstStyle/>
          <a:p>
            <a:r>
              <a:rPr lang="bg-BG" dirty="0"/>
              <a:t>Видове оптични дискове:</a:t>
            </a:r>
          </a:p>
          <a:p>
            <a:pPr lvl="1"/>
            <a:r>
              <a:rPr lang="en-US" b="1" dirty="0"/>
              <a:t>͏</a:t>
            </a:r>
            <a:r>
              <a:rPr lang="en-US" b="1" dirty="0">
                <a:solidFill>
                  <a:schemeClr val="bg1"/>
                </a:solidFill>
              </a:rPr>
              <a:t>Compact Disc </a:t>
            </a:r>
            <a:r>
              <a:rPr lang="en-US" dirty="0"/>
              <a:t>(CD), </a:t>
            </a:r>
            <a:r>
              <a:rPr lang="en-US" b="1" dirty="0"/>
              <a:t>720 MB</a:t>
            </a:r>
          </a:p>
          <a:p>
            <a:pPr lvl="1"/>
            <a:r>
              <a:rPr lang="en-US" b="1" dirty="0"/>
              <a:t>͏</a:t>
            </a:r>
            <a:r>
              <a:rPr lang="en-US" b="1" dirty="0">
                <a:solidFill>
                  <a:schemeClr val="bg1"/>
                </a:solidFill>
              </a:rPr>
              <a:t>Digital Versatile Disc</a:t>
            </a:r>
            <a:r>
              <a:rPr lang="en-US" dirty="0"/>
              <a:t>,  (DVD), </a:t>
            </a:r>
            <a:r>
              <a:rPr lang="en-US" b="1" dirty="0"/>
              <a:t>4.2 GB</a:t>
            </a:r>
          </a:p>
          <a:p>
            <a:r>
              <a:rPr lang="bg-BG" dirty="0"/>
              <a:t>Означения: </a:t>
            </a:r>
          </a:p>
          <a:p>
            <a:pPr lvl="1"/>
            <a:r>
              <a:rPr lang="en-US" b="1" dirty="0"/>
              <a:t>CD-R</a:t>
            </a:r>
            <a:r>
              <a:rPr lang="en-US" dirty="0"/>
              <a:t>, </a:t>
            </a:r>
            <a:r>
              <a:rPr lang="en-US" b="1" dirty="0"/>
              <a:t>DVD-R</a:t>
            </a:r>
            <a:r>
              <a:rPr lang="bg-BG" dirty="0"/>
              <a:t> – допуска </a:t>
            </a:r>
            <a:r>
              <a:rPr lang="bg-BG" b="1" dirty="0"/>
              <a:t>еднократен</a:t>
            </a:r>
            <a:r>
              <a:rPr lang="bg-BG" dirty="0"/>
              <a:t> запис</a:t>
            </a:r>
          </a:p>
          <a:p>
            <a:pPr lvl="1"/>
            <a:r>
              <a:rPr lang="en-US" b="1" dirty="0"/>
              <a:t>CD-RW</a:t>
            </a:r>
            <a:r>
              <a:rPr lang="en-US" dirty="0"/>
              <a:t>, </a:t>
            </a:r>
            <a:r>
              <a:rPr lang="en-US" b="1" dirty="0"/>
              <a:t>DVD-RW</a:t>
            </a:r>
            <a:r>
              <a:rPr lang="bg-BG" dirty="0"/>
              <a:t> – възможност за </a:t>
            </a:r>
            <a:r>
              <a:rPr lang="bg-BG" b="1" dirty="0"/>
              <a:t>многократен</a:t>
            </a:r>
            <a:r>
              <a:rPr lang="bg-BG" dirty="0"/>
              <a:t> запис</a:t>
            </a:r>
            <a:endParaRPr lang="en-US" dirty="0"/>
          </a:p>
          <a:p>
            <a:endParaRPr lang="en-US" dirty="0"/>
          </a:p>
          <a:p>
            <a:endParaRPr lang="bg-BG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2257ABB-6E9B-4338-8204-41F5119CB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sz="4000" dirty="0"/>
              <a:t>Оптични дискове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E49D84-4CEE-41B3-AA53-BEBC7EFF3AA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4098" name="Picture 2" descr="Blank CD RW 52X 700 MB Rewritable Professional Disk : Amazon.in: Computers  &amp; Accessori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4059" y="1144598"/>
            <a:ext cx="2780544" cy="2780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DVD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7120" y="3796658"/>
            <a:ext cx="3131378" cy="3131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8889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Текстов контейнер 7"/>
          <p:cNvSpPr>
            <a:spLocks noGrp="1"/>
          </p:cNvSpPr>
          <p:nvPr>
            <p:ph type="body" sz="quarter" idx="10"/>
          </p:nvPr>
        </p:nvSpPr>
        <p:spPr>
          <a:xfrm>
            <a:off x="196766" y="1429822"/>
            <a:ext cx="9185092" cy="5121796"/>
          </a:xfrm>
        </p:spPr>
        <p:txBody>
          <a:bodyPr>
            <a:normAutofit/>
          </a:bodyPr>
          <a:lstStyle/>
          <a:p>
            <a:pPr>
              <a:spcBef>
                <a:spcPts val="1500"/>
              </a:spcBef>
              <a:spcAft>
                <a:spcPts val="2000"/>
              </a:spcAft>
              <a:buClr>
                <a:schemeClr val="tx1"/>
              </a:buClr>
            </a:pPr>
            <a:r>
              <a:rPr lang="bg-BG" sz="3500" b="1" dirty="0">
                <a:solidFill>
                  <a:schemeClr val="bg1"/>
                </a:solidFill>
              </a:rPr>
              <a:t>Флаш памет</a:t>
            </a:r>
            <a:r>
              <a:rPr lang="bg-BG" sz="3500" dirty="0"/>
              <a:t> – външна памет, за </a:t>
            </a:r>
            <a:r>
              <a:rPr lang="bg-BG" sz="3500" b="1" dirty="0"/>
              <a:t>четене</a:t>
            </a:r>
            <a:r>
              <a:rPr lang="bg-BG" sz="3500" dirty="0"/>
              <a:t>/</a:t>
            </a:r>
            <a:r>
              <a:rPr lang="bg-BG" sz="3500" b="1" dirty="0"/>
              <a:t>запис</a:t>
            </a:r>
            <a:r>
              <a:rPr lang="bg-BG" sz="3500" dirty="0"/>
              <a:t> се използва </a:t>
            </a:r>
            <a:r>
              <a:rPr lang="en-US" sz="3500" b="1" dirty="0"/>
              <a:t>USB </a:t>
            </a:r>
            <a:r>
              <a:rPr lang="bg-BG" sz="3500" b="1" dirty="0"/>
              <a:t>порт </a:t>
            </a:r>
            <a:r>
              <a:rPr lang="bg-BG" sz="3500" dirty="0"/>
              <a:t>на компютъра</a:t>
            </a:r>
          </a:p>
          <a:p>
            <a:pPr>
              <a:spcBef>
                <a:spcPts val="1500"/>
              </a:spcBef>
              <a:spcAft>
                <a:spcPts val="2000"/>
              </a:spcAft>
              <a:buClr>
                <a:schemeClr val="tx1"/>
              </a:buClr>
            </a:pPr>
            <a:r>
              <a:rPr lang="bg-BG" sz="3500" b="1" dirty="0">
                <a:solidFill>
                  <a:schemeClr val="bg1"/>
                </a:solidFill>
              </a:rPr>
              <a:t>Карта памет</a:t>
            </a:r>
            <a:r>
              <a:rPr lang="bg-BG" sz="3500" dirty="0"/>
              <a:t> – различни стандарти </a:t>
            </a:r>
            <a:r>
              <a:rPr lang="en-US" sz="3500" b="1" dirty="0"/>
              <a:t>SD</a:t>
            </a:r>
            <a:r>
              <a:rPr lang="en-US" sz="3500" dirty="0"/>
              <a:t>, </a:t>
            </a:r>
            <a:r>
              <a:rPr lang="en-US" sz="3500" b="1" dirty="0"/>
              <a:t>Mini SD</a:t>
            </a:r>
            <a:r>
              <a:rPr lang="en-US" sz="3500" dirty="0"/>
              <a:t>, </a:t>
            </a:r>
            <a:r>
              <a:rPr lang="en-US" sz="3500" b="1" dirty="0"/>
              <a:t>Micro SD</a:t>
            </a:r>
          </a:p>
          <a:p>
            <a:pPr>
              <a:spcBef>
                <a:spcPts val="1500"/>
              </a:spcBef>
              <a:spcAft>
                <a:spcPts val="2000"/>
              </a:spcAft>
              <a:buClr>
                <a:schemeClr val="tx1"/>
              </a:buClr>
            </a:pPr>
            <a:r>
              <a:rPr lang="bg-BG" sz="3500" b="1" dirty="0">
                <a:solidFill>
                  <a:schemeClr val="bg1"/>
                </a:solidFill>
              </a:rPr>
              <a:t>Адаптер</a:t>
            </a:r>
            <a:r>
              <a:rPr lang="en-US" sz="3500" dirty="0"/>
              <a:t> </a:t>
            </a:r>
            <a:r>
              <a:rPr lang="bg-BG" sz="3500" dirty="0"/>
              <a:t>– уеднаквяване на </a:t>
            </a:r>
            <a:r>
              <a:rPr lang="bg-BG" sz="3500" b="1" dirty="0"/>
              <a:t>интерфейса</a:t>
            </a:r>
            <a:r>
              <a:rPr lang="bg-BG" sz="3500" dirty="0"/>
              <a:t> на различните модели карти памет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2257ABB-6E9B-4338-8204-41F5119CB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sz="4000" dirty="0"/>
              <a:t>Флаш и карти памет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E49D84-4CEE-41B3-AA53-BEBC7EFF3AA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14DD1E-5D91-48A3-AD6D-45FBA980D106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7899" y="1469288"/>
            <a:ext cx="1965162" cy="165455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6452" y="4767889"/>
            <a:ext cx="1798172" cy="178372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6452" y="3550846"/>
            <a:ext cx="1952625" cy="120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608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7D3F004-A688-465E-A5F9-7CDFBE013FE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Устройства за достъп до НИ</a:t>
            </a:r>
            <a:endParaRPr lang="en-US" dirty="0"/>
          </a:p>
        </p:txBody>
      </p:sp>
      <p:sp>
        <p:nvSpPr>
          <p:cNvPr id="3" name="Текстов контейне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bg-BG" dirty="0"/>
              <a:t>Физически и логически имена на устройства</a:t>
            </a:r>
          </a:p>
        </p:txBody>
      </p:sp>
      <p:pic>
        <p:nvPicPr>
          <p:cNvPr id="1038" name="Picture 14" descr="https://m.media-amazon.com/images/I/61QvkhrnWML._AC_SL1411_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7756" y="788622"/>
            <a:ext cx="4536488" cy="3774513"/>
          </a:xfrm>
          <a:prstGeom prst="rect">
            <a:avLst/>
          </a:prstGeom>
          <a:noFill/>
          <a:effectLst>
            <a:outerShdw blurRad="292100" dist="139700" dir="2700000" algn="tl" rotWithShape="0">
              <a:prstClr val="black">
                <a:alpha val="75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4533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theme/theme1.xml><?xml version="1.0" encoding="utf-8"?>
<a:theme xmlns:a="http://schemas.openxmlformats.org/drawingml/2006/main" name="1_SoftUni3_1">
  <a:themeElements>
    <a:clrScheme name="Custom 2">
      <a:dk1>
        <a:srgbClr val="234465"/>
      </a:dk1>
      <a:lt1>
        <a:srgbClr val="FFA000"/>
      </a:lt1>
      <a:dk2>
        <a:srgbClr val="234465"/>
      </a:dk2>
      <a:lt2>
        <a:srgbClr val="FFFFFF"/>
      </a:lt2>
      <a:accent1>
        <a:srgbClr val="F7C86D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F2AC44"/>
      </a:hlink>
      <a:folHlink>
        <a:srgbClr val="F6C781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3_1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6430</TotalTime>
  <Words>791</Words>
  <Application>Microsoft Macintosh PowerPoint</Application>
  <PresentationFormat>Widescreen</PresentationFormat>
  <Paragraphs>137</Paragraphs>
  <Slides>20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Calibri</vt:lpstr>
      <vt:lpstr>Consolas</vt:lpstr>
      <vt:lpstr>Wingdings</vt:lpstr>
      <vt:lpstr>Wingdings 2</vt:lpstr>
      <vt:lpstr>1_SoftUni3_1</vt:lpstr>
      <vt:lpstr>Носители на информация</vt:lpstr>
      <vt:lpstr>Съдържание</vt:lpstr>
      <vt:lpstr>PowerPoint Presentation</vt:lpstr>
      <vt:lpstr>Носители на информация</vt:lpstr>
      <vt:lpstr>Често използвани НИ</vt:lpstr>
      <vt:lpstr>Твърди дискове и статични дискове</vt:lpstr>
      <vt:lpstr>Оптични дискове</vt:lpstr>
      <vt:lpstr>Флаш и карти памет</vt:lpstr>
      <vt:lpstr>PowerPoint Presentation</vt:lpstr>
      <vt:lpstr>Устройства за достъп до НИ (1)</vt:lpstr>
      <vt:lpstr>Физическо име на устройство (1)</vt:lpstr>
      <vt:lpstr>Физическо име на устройство (2)</vt:lpstr>
      <vt:lpstr>Логическо име на устройство (1)</vt:lpstr>
      <vt:lpstr>Физическо и логическо име на устройство</vt:lpstr>
      <vt:lpstr>PowerPoint Presentation</vt:lpstr>
      <vt:lpstr>Правила за работа с НИ (1)</vt:lpstr>
      <vt:lpstr>Правила за работа с НИ (2)</vt:lpstr>
      <vt:lpstr>Обобщение</vt:lpstr>
      <vt:lpstr>PowerPoint Presentation</vt:lpstr>
      <vt:lpstr>Лиценз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Носители на информация</dc:title>
  <dc:subject>КМИТ - 5 клас</dc:subject>
  <dc:creator>Software University Foundation</dc:creator>
  <cp:keywords/>
  <dc:description>Train the Trainers Course @ SoftUni – https://softuni.bg/opencourses/train-the-trainers</dc:description>
  <cp:lastModifiedBy>Alexandrina Mehandzhiyska</cp:lastModifiedBy>
  <cp:revision>689</cp:revision>
  <dcterms:created xsi:type="dcterms:W3CDTF">2018-05-23T13:08:44Z</dcterms:created>
  <dcterms:modified xsi:type="dcterms:W3CDTF">2024-01-13T11:39:57Z</dcterms:modified>
  <cp:category>computer programming, programming</cp:category>
</cp:coreProperties>
</file>